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28" r:id="rId1"/>
    <p:sldMasterId id="2147483840" r:id="rId2"/>
    <p:sldMasterId id="2147483842" r:id="rId3"/>
    <p:sldMasterId id="2147483844" r:id="rId4"/>
  </p:sldMasterIdLst>
  <p:notesMasterIdLst>
    <p:notesMasterId r:id="rId32"/>
  </p:notesMasterIdLst>
  <p:handoutMasterIdLst>
    <p:handoutMasterId r:id="rId33"/>
  </p:handoutMasterIdLst>
  <p:sldIdLst>
    <p:sldId id="381" r:id="rId5"/>
    <p:sldId id="661" r:id="rId6"/>
    <p:sldId id="667" r:id="rId7"/>
    <p:sldId id="694" r:id="rId8"/>
    <p:sldId id="668" r:id="rId9"/>
    <p:sldId id="669" r:id="rId10"/>
    <p:sldId id="676" r:id="rId11"/>
    <p:sldId id="642" r:id="rId12"/>
    <p:sldId id="581" r:id="rId13"/>
    <p:sldId id="686" r:id="rId14"/>
    <p:sldId id="643" r:id="rId15"/>
    <p:sldId id="693" r:id="rId16"/>
    <p:sldId id="677" r:id="rId17"/>
    <p:sldId id="657" r:id="rId18"/>
    <p:sldId id="664" r:id="rId19"/>
    <p:sldId id="662" r:id="rId20"/>
    <p:sldId id="696" r:id="rId21"/>
    <p:sldId id="690" r:id="rId22"/>
    <p:sldId id="691" r:id="rId23"/>
    <p:sldId id="688" r:id="rId24"/>
    <p:sldId id="679" r:id="rId25"/>
    <p:sldId id="687" r:id="rId26"/>
    <p:sldId id="695" r:id="rId27"/>
    <p:sldId id="665" r:id="rId28"/>
    <p:sldId id="681" r:id="rId29"/>
    <p:sldId id="682" r:id="rId30"/>
    <p:sldId id="683" r:id="rId31"/>
  </p:sldIdLst>
  <p:sldSz cx="9144000" cy="6858000" type="screen4x3"/>
  <p:notesSz cx="6807200" cy="9939338"/>
  <p:embeddedFontLst>
    <p:embeddedFont>
      <p:font typeface="맑은 고딕" pitchFamily="50" charset="-127"/>
      <p:regular r:id="rId34"/>
      <p:bold r:id="rId35"/>
    </p:embeddedFont>
    <p:embeddedFont>
      <p:font typeface="나눔고딕" charset="-127"/>
      <p:regular r:id="rId36"/>
      <p:bold r:id="rId37"/>
    </p:embeddedFont>
    <p:embeddedFont>
      <p:font typeface="나눔명조 ExtraBold" charset="-127"/>
      <p:bold r:id="rId38"/>
    </p:embeddedFont>
    <p:embeddedFont>
      <p:font typeface="나눔고딕 ExtraBold" charset="-127"/>
      <p:bold r:id="rId39"/>
    </p:embeddedFont>
    <p:embeddedFont>
      <p:font typeface="HY견고딕" pitchFamily="18" charset="-127"/>
      <p:regular r:id="rId40"/>
    </p:embeddedFont>
    <p:embeddedFont>
      <p:font typeface="HY동녘M" pitchFamily="18" charset="-127"/>
      <p:regular r:id="rId41"/>
    </p:embeddedFont>
  </p:embeddedFontLst>
  <p:defaultTextStyle>
    <a:defPPr>
      <a:defRPr lang="ko-KR"/>
    </a:defPPr>
    <a:lvl1pPr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73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pos="5511">
          <p15:clr>
            <a:srgbClr val="A4A3A4"/>
          </p15:clr>
        </p15:guide>
        <p15:guide id="7" pos="68">
          <p15:clr>
            <a:srgbClr val="A4A3A4"/>
          </p15:clr>
        </p15:guide>
        <p15:guide id="8" pos="22">
          <p15:clr>
            <a:srgbClr val="A4A3A4"/>
          </p15:clr>
        </p15:guide>
        <p15:guide id="9" pos="2880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2251">
          <p15:clr>
            <a:srgbClr val="A4A3A4"/>
          </p15:clr>
        </p15:guide>
        <p15:guide id="12" orient="horz" pos="3974">
          <p15:clr>
            <a:srgbClr val="A4A3A4"/>
          </p15:clr>
        </p15:guide>
        <p15:guide id="13" orient="horz" pos="1298">
          <p15:clr>
            <a:srgbClr val="A4A3A4"/>
          </p15:clr>
        </p15:guide>
        <p15:guide id="14" orient="horz" pos="1344">
          <p15:clr>
            <a:srgbClr val="A4A3A4"/>
          </p15:clr>
        </p15:guide>
        <p15:guide id="15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13C310"/>
    <a:srgbClr val="1D7BE5"/>
    <a:srgbClr val="800000"/>
    <a:srgbClr val="EB7303"/>
    <a:srgbClr val="F76300"/>
    <a:srgbClr val="FF6600"/>
    <a:srgbClr val="2D99FE"/>
    <a:srgbClr val="C8191E"/>
    <a:srgbClr val="14D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68634" autoAdjust="0"/>
  </p:normalViewPr>
  <p:slideViewPr>
    <p:cSldViewPr snapToObjects="1">
      <p:cViewPr varScale="1">
        <p:scale>
          <a:sx n="77" d="100"/>
          <a:sy n="77" d="100"/>
        </p:scale>
        <p:origin x="-1260" y="-90"/>
      </p:cViewPr>
      <p:guideLst>
        <p:guide orient="horz" pos="2160"/>
        <p:guide orient="horz" pos="4065"/>
        <p:guide orient="horz" pos="73"/>
        <p:guide orient="horz" pos="799"/>
        <p:guide orient="horz" pos="2251"/>
        <p:guide orient="horz" pos="3974"/>
        <p:guide orient="horz" pos="1298"/>
        <p:guide orient="horz" pos="1344"/>
        <p:guide pos="249"/>
        <p:guide pos="5511"/>
        <p:guide pos="68"/>
        <p:guide pos="22"/>
        <p:guide pos="2880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4032" y="-102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_&#51064;&#53552;&#45367;\AppData\Local\Microsoft\Windows\Temporary%20Internet%20Files\Content.IE5\NOBYGAJT\OAK%20Central%20&#44592;&#44288;&#48516;&#47448;&#48324;%20&#44396;&#52629;&#54788;&#54889;%20(&#52264;&#53944;&#54252;&#54632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_&#51064;&#53552;&#45367;\AppData\Local\Microsoft\Windows\Temporary%20Internet%20Files\Content.IE5\NOBYGAJT\OAK%20Central%20&#44592;&#44288;&#48516;&#47448;&#48324;%20&#44396;&#52629;&#54788;&#54889;%20(&#52264;&#53944;&#54252;&#5463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OAK </a:t>
            </a:r>
            <a:r>
              <a:rPr lang="ko-KR"/>
              <a:t>리포지터리 현황 </a:t>
            </a:r>
            <a:r>
              <a:rPr lang="en-US"/>
              <a:t>(</a:t>
            </a:r>
            <a:r>
              <a:rPr lang="ko-KR"/>
              <a:t>누적</a:t>
            </a:r>
            <a:r>
              <a:rPr lang="en-US"/>
              <a:t>)</a:t>
            </a:r>
            <a:endParaRPr lang="ko-KR"/>
          </a:p>
        </c:rich>
      </c:tx>
      <c:layout>
        <c:manualLayout>
          <c:xMode val="edge"/>
          <c:yMode val="edge"/>
          <c:x val="0.16166053375899639"/>
          <c:y val="0"/>
        </c:manualLayout>
      </c:layout>
    </c:title>
    <c:plotArea>
      <c:layout>
        <c:manualLayout>
          <c:layoutTarget val="inner"/>
          <c:xMode val="edge"/>
          <c:yMode val="edge"/>
          <c:x val="7.1988407699037651E-2"/>
          <c:y val="0.19598795047714179"/>
          <c:w val="0.81134492563429572"/>
          <c:h val="0.6644905088046752"/>
        </c:manualLayout>
      </c:layout>
      <c:barChart>
        <c:barDir val="col"/>
        <c:grouping val="stacked"/>
        <c:ser>
          <c:idx val="0"/>
          <c:order val="0"/>
          <c:tx>
            <c:v>개</c:v>
          </c:tx>
          <c:dLbls>
            <c:dLbl>
              <c:idx val="0"/>
              <c:layout>
                <c:manualLayout>
                  <c:x val="0"/>
                  <c:y val="-8.8433216681248178E-2"/>
                </c:manualLayout>
              </c:layout>
              <c:dLblPos val="ctr"/>
              <c:showVal val="1"/>
              <c:separator> </c:separator>
            </c:dLbl>
            <c:dLbl>
              <c:idx val="1"/>
              <c:layout>
                <c:manualLayout>
                  <c:x val="0"/>
                  <c:y val="-0.15802602799650045"/>
                </c:manualLayout>
              </c:layout>
              <c:dLblPos val="ctr"/>
              <c:showVal val="1"/>
              <c:separator> </c:separator>
            </c:dLbl>
            <c:dLbl>
              <c:idx val="2"/>
              <c:layout>
                <c:manualLayout>
                  <c:x val="0"/>
                  <c:y val="-0.19369313210848649"/>
                </c:manualLayout>
              </c:layout>
              <c:dLblPos val="ctr"/>
              <c:showVal val="1"/>
              <c:separator> </c:separator>
            </c:dLbl>
            <c:dLbl>
              <c:idx val="3"/>
              <c:layout>
                <c:manualLayout>
                  <c:x val="-2.7777777777777848E-3"/>
                  <c:y val="-0.24006342957130386"/>
                </c:manualLayout>
              </c:layout>
              <c:dLblPos val="ctr"/>
              <c:showVal val="1"/>
              <c:separator> </c:separator>
            </c:dLbl>
            <c:dLbl>
              <c:idx val="4"/>
              <c:layout>
                <c:manualLayout>
                  <c:x val="0"/>
                  <c:y val="-0.28339712744240331"/>
                </c:manualLayout>
              </c:layout>
              <c:dLblPos val="ctr"/>
              <c:showVal val="1"/>
              <c:separator> </c:separator>
            </c:dLbl>
            <c:dLbl>
              <c:idx val="5"/>
              <c:layout>
                <c:manualLayout>
                  <c:x val="1.043235682450341E-16"/>
                  <c:y val="-0.34413630379738835"/>
                </c:manualLayout>
              </c:layout>
              <c:dLblPos val="ctr"/>
              <c:showVal val="1"/>
              <c:separator> </c:separator>
            </c:dLbl>
            <c:dLblPos val="inEnd"/>
            <c:showVal val="1"/>
            <c:separator> </c:separator>
          </c:dLbls>
          <c:cat>
            <c:strRef>
              <c:f>Sheet1!$B$1:$G$1</c:f>
              <c:strCache>
                <c:ptCount val="6"/>
                <c:pt idx="0">
                  <c:v>2010년</c:v>
                </c:pt>
                <c:pt idx="1">
                  <c:v>2011년</c:v>
                </c:pt>
                <c:pt idx="2">
                  <c:v>2012년</c:v>
                </c:pt>
                <c:pt idx="3">
                  <c:v>2013년</c:v>
                </c:pt>
                <c:pt idx="4">
                  <c:v>2014년</c:v>
                </c:pt>
                <c:pt idx="5">
                  <c:v>2015년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20</c:v>
                </c:pt>
                <c:pt idx="3">
                  <c:v>23</c:v>
                </c:pt>
                <c:pt idx="4">
                  <c:v>28</c:v>
                </c:pt>
                <c:pt idx="5">
                  <c:v>36</c:v>
                </c:pt>
              </c:numCache>
            </c:numRef>
          </c:val>
        </c:ser>
        <c:overlap val="-100"/>
        <c:axId val="70042368"/>
        <c:axId val="70043904"/>
      </c:barChart>
      <c:catAx>
        <c:axId val="70042368"/>
        <c:scaling>
          <c:orientation val="minMax"/>
        </c:scaling>
        <c:axPos val="b"/>
        <c:tickLblPos val="nextTo"/>
        <c:crossAx val="70043904"/>
        <c:crosses val="autoZero"/>
        <c:auto val="1"/>
        <c:lblAlgn val="ctr"/>
        <c:lblOffset val="100"/>
      </c:catAx>
      <c:valAx>
        <c:axId val="70043904"/>
        <c:scaling>
          <c:orientation val="minMax"/>
        </c:scaling>
        <c:axPos val="l"/>
        <c:majorGridlines/>
        <c:numFmt formatCode="General" sourceLinked="1"/>
        <c:tickLblPos val="nextTo"/>
        <c:crossAx val="700423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기관(83)</c:v>
          </c:tx>
          <c:dLbls>
            <c:showVal val="1"/>
          </c:dLbls>
          <c:cat>
            <c:strRef>
              <c:f>기관분류별현황!$C$5:$C$12</c:f>
              <c:strCache>
                <c:ptCount val="8"/>
                <c:pt idx="0">
                  <c:v>공학</c:v>
                </c:pt>
                <c:pt idx="1">
                  <c:v>이학</c:v>
                </c:pt>
                <c:pt idx="2">
                  <c:v>의약학</c:v>
                </c:pt>
                <c:pt idx="3">
                  <c:v>농수해</c:v>
                </c:pt>
                <c:pt idx="4">
                  <c:v>복합학</c:v>
                </c:pt>
                <c:pt idx="5">
                  <c:v>인문학</c:v>
                </c:pt>
                <c:pt idx="6">
                  <c:v>사회과학</c:v>
                </c:pt>
                <c:pt idx="7">
                  <c:v>예술체육</c:v>
                </c:pt>
              </c:strCache>
            </c:strRef>
          </c:cat>
          <c:val>
            <c:numRef>
              <c:f>기관분류별현황!$D$5:$D$12</c:f>
              <c:numCache>
                <c:formatCode>_-* #,##0_-;\-* #,##0_-;_-* "-"_-;_-@_-</c:formatCode>
                <c:ptCount val="8"/>
                <c:pt idx="0">
                  <c:v>17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28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v>학술지(86)</c:v>
          </c:tx>
          <c:dLbls>
            <c:showVal val="1"/>
          </c:dLbls>
          <c:cat>
            <c:strRef>
              <c:f>기관분류별현황!$C$5:$C$12</c:f>
              <c:strCache>
                <c:ptCount val="8"/>
                <c:pt idx="0">
                  <c:v>공학</c:v>
                </c:pt>
                <c:pt idx="1">
                  <c:v>이학</c:v>
                </c:pt>
                <c:pt idx="2">
                  <c:v>의약학</c:v>
                </c:pt>
                <c:pt idx="3">
                  <c:v>농수해</c:v>
                </c:pt>
                <c:pt idx="4">
                  <c:v>복합학</c:v>
                </c:pt>
                <c:pt idx="5">
                  <c:v>인문학</c:v>
                </c:pt>
                <c:pt idx="6">
                  <c:v>사회과학</c:v>
                </c:pt>
                <c:pt idx="7">
                  <c:v>예술체육</c:v>
                </c:pt>
              </c:strCache>
            </c:strRef>
          </c:cat>
          <c:val>
            <c:numRef>
              <c:f>기관분류별현황!$E$5:$E$12</c:f>
              <c:numCache>
                <c:formatCode>_-* #,##0_-;\-* #,##0_-;_-* "-"_-;_-@_-</c:formatCode>
                <c:ptCount val="8"/>
                <c:pt idx="0">
                  <c:v>19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28</c:v>
                </c:pt>
                <c:pt idx="7">
                  <c:v>3</c:v>
                </c:pt>
              </c:numCache>
            </c:numRef>
          </c:val>
        </c:ser>
        <c:shape val="box"/>
        <c:axId val="66037248"/>
        <c:axId val="66038784"/>
        <c:axId val="0"/>
      </c:bar3DChart>
      <c:catAx>
        <c:axId val="66037248"/>
        <c:scaling>
          <c:orientation val="minMax"/>
        </c:scaling>
        <c:axPos val="b"/>
        <c:tickLblPos val="nextTo"/>
        <c:crossAx val="66038784"/>
        <c:crosses val="autoZero"/>
        <c:auto val="1"/>
        <c:lblAlgn val="ctr"/>
        <c:lblOffset val="100"/>
      </c:catAx>
      <c:valAx>
        <c:axId val="66038784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crossAx val="6603724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v>XML구축건수(9,775)</c:v>
          </c:tx>
          <c:dLbls>
            <c:showVal val="1"/>
          </c:dLbls>
          <c:cat>
            <c:strRef>
              <c:f>기관분류별현황!$C$5:$C$12</c:f>
              <c:strCache>
                <c:ptCount val="8"/>
                <c:pt idx="0">
                  <c:v>공학</c:v>
                </c:pt>
                <c:pt idx="1">
                  <c:v>이학</c:v>
                </c:pt>
                <c:pt idx="2">
                  <c:v>의약학</c:v>
                </c:pt>
                <c:pt idx="3">
                  <c:v>농수해</c:v>
                </c:pt>
                <c:pt idx="4">
                  <c:v>복합학</c:v>
                </c:pt>
                <c:pt idx="5">
                  <c:v>인문학</c:v>
                </c:pt>
                <c:pt idx="6">
                  <c:v>사회과학</c:v>
                </c:pt>
                <c:pt idx="7">
                  <c:v>예술체육</c:v>
                </c:pt>
              </c:strCache>
            </c:strRef>
          </c:cat>
          <c:val>
            <c:numRef>
              <c:f>기관분류별현황!$F$5:$F$12</c:f>
              <c:numCache>
                <c:formatCode>_-* #,##0_-;\-* #,##0_-;_-* "-"_-;_-@_-</c:formatCode>
                <c:ptCount val="8"/>
                <c:pt idx="0">
                  <c:v>3419</c:v>
                </c:pt>
                <c:pt idx="1">
                  <c:v>1627</c:v>
                </c:pt>
                <c:pt idx="2">
                  <c:v>682</c:v>
                </c:pt>
                <c:pt idx="3">
                  <c:v>1074</c:v>
                </c:pt>
                <c:pt idx="4">
                  <c:v>333</c:v>
                </c:pt>
                <c:pt idx="5">
                  <c:v>554</c:v>
                </c:pt>
                <c:pt idx="6">
                  <c:v>1753</c:v>
                </c:pt>
                <c:pt idx="7">
                  <c:v>333</c:v>
                </c:pt>
              </c:numCache>
            </c:numRef>
          </c:val>
        </c:ser>
        <c:shape val="box"/>
        <c:axId val="66059264"/>
        <c:axId val="69403392"/>
        <c:axId val="0"/>
      </c:bar3DChart>
      <c:catAx>
        <c:axId val="66059264"/>
        <c:scaling>
          <c:orientation val="minMax"/>
        </c:scaling>
        <c:axPos val="b"/>
        <c:tickLblPos val="nextTo"/>
        <c:crossAx val="69403392"/>
        <c:crosses val="autoZero"/>
        <c:auto val="1"/>
        <c:lblAlgn val="ctr"/>
        <c:lblOffset val="100"/>
      </c:catAx>
      <c:valAx>
        <c:axId val="69403392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crossAx val="6605926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4347C-CE73-4059-9A56-0993AB5C68F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13776D-04EA-4942-9C51-37F526EF933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kumimoji="1" lang="en-US" b="1" dirty="0" smtClean="0"/>
            <a:t>OAK </a:t>
          </a:r>
          <a:r>
            <a:rPr kumimoji="1" lang="ko-KR" b="1" dirty="0" err="1" smtClean="0"/>
            <a:t>리포지터리</a:t>
          </a:r>
          <a:endParaRPr kumimoji="1" lang="en-US" b="1" dirty="0"/>
        </a:p>
      </dgm:t>
    </dgm:pt>
    <dgm:pt modelId="{CBE8AEA3-9835-4BBF-A86E-6EACEC8743E5}" type="parTrans" cxnId="{C1E8E256-85CC-4BD9-9F68-A8A9D465C312}">
      <dgm:prSet/>
      <dgm:spPr/>
      <dgm:t>
        <a:bodyPr/>
        <a:lstStyle/>
        <a:p>
          <a:pPr latinLnBrk="1"/>
          <a:endParaRPr lang="ko-KR" altLang="en-US"/>
        </a:p>
      </dgm:t>
    </dgm:pt>
    <dgm:pt modelId="{28E1DFA2-8848-44FC-BC02-D2FECC06B188}" type="sibTrans" cxnId="{C1E8E256-85CC-4BD9-9F68-A8A9D465C312}">
      <dgm:prSet/>
      <dgm:spPr/>
      <dgm:t>
        <a:bodyPr/>
        <a:lstStyle/>
        <a:p>
          <a:pPr latinLnBrk="1"/>
          <a:endParaRPr lang="ko-KR" altLang="en-US"/>
        </a:p>
      </dgm:t>
    </dgm:pt>
    <dgm:pt modelId="{CB805689-8391-4FDD-B3C0-A2208378DF5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kumimoji="1" lang="en-US" b="1" dirty="0" err="1" smtClean="0"/>
            <a:t>dCollection</a:t>
          </a:r>
          <a:r>
            <a:rPr kumimoji="1" lang="en-US" b="1" dirty="0" smtClean="0"/>
            <a:t> </a:t>
          </a:r>
          <a:endParaRPr kumimoji="1" lang="en-US" b="1" dirty="0"/>
        </a:p>
      </dgm:t>
    </dgm:pt>
    <dgm:pt modelId="{48CFCCDD-A487-40A8-A2EB-6F7EECB01C0C}" type="parTrans" cxnId="{D2DD8BFF-4815-429E-B7F4-EF209809A488}">
      <dgm:prSet/>
      <dgm:spPr/>
      <dgm:t>
        <a:bodyPr/>
        <a:lstStyle/>
        <a:p>
          <a:pPr latinLnBrk="1"/>
          <a:endParaRPr lang="ko-KR" altLang="en-US"/>
        </a:p>
      </dgm:t>
    </dgm:pt>
    <dgm:pt modelId="{97CF0944-1807-43A0-A076-A69A80C90619}" type="sibTrans" cxnId="{D2DD8BFF-4815-429E-B7F4-EF209809A488}">
      <dgm:prSet/>
      <dgm:spPr/>
      <dgm:t>
        <a:bodyPr/>
        <a:lstStyle/>
        <a:p>
          <a:pPr latinLnBrk="1"/>
          <a:endParaRPr lang="ko-KR" altLang="en-US"/>
        </a:p>
      </dgm:t>
    </dgm:pt>
    <dgm:pt modelId="{A937F70E-9B62-4715-8410-E174DE610EB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kumimoji="1" lang="en-US" b="1" dirty="0" smtClean="0"/>
            <a:t>S-Space</a:t>
          </a:r>
          <a:endParaRPr kumimoji="1" lang="en-US" b="1" dirty="0"/>
        </a:p>
      </dgm:t>
    </dgm:pt>
    <dgm:pt modelId="{7DC0E98B-B8C2-44FD-8639-FE91F7C01CEA}" type="parTrans" cxnId="{73E173E4-FC72-49DC-9299-B903E4C4B305}">
      <dgm:prSet/>
      <dgm:spPr/>
      <dgm:t>
        <a:bodyPr/>
        <a:lstStyle/>
        <a:p>
          <a:pPr latinLnBrk="1"/>
          <a:endParaRPr lang="ko-KR" altLang="en-US"/>
        </a:p>
      </dgm:t>
    </dgm:pt>
    <dgm:pt modelId="{4A72A693-CDFA-49A7-8224-0976AA2B4DC1}" type="sibTrans" cxnId="{73E173E4-FC72-49DC-9299-B903E4C4B305}">
      <dgm:prSet/>
      <dgm:spPr/>
      <dgm:t>
        <a:bodyPr/>
        <a:lstStyle/>
        <a:p>
          <a:pPr latinLnBrk="1"/>
          <a:endParaRPr lang="ko-KR" altLang="en-US"/>
        </a:p>
      </dgm:t>
    </dgm:pt>
    <dgm:pt modelId="{E39C32C4-4E5F-4507-A7E8-BCD9DE702B77}">
      <dgm:prSet/>
      <dgm:spPr/>
      <dgm:t>
        <a:bodyPr/>
        <a:lstStyle/>
        <a:p>
          <a:pPr rtl="0" latinLnBrk="1"/>
          <a:r>
            <a:rPr kumimoji="1" lang="en-US" b="1" dirty="0" smtClean="0"/>
            <a:t>KOSAS </a:t>
          </a:r>
          <a:endParaRPr lang="ko-KR" dirty="0"/>
        </a:p>
      </dgm:t>
    </dgm:pt>
    <dgm:pt modelId="{86BA6F35-ADAB-499D-A5EE-0C942A29968C}" type="parTrans" cxnId="{9A163C66-3961-4FE2-944D-51B481533F54}">
      <dgm:prSet/>
      <dgm:spPr/>
      <dgm:t>
        <a:bodyPr/>
        <a:lstStyle/>
        <a:p>
          <a:pPr latinLnBrk="1"/>
          <a:endParaRPr lang="ko-KR" altLang="en-US"/>
        </a:p>
      </dgm:t>
    </dgm:pt>
    <dgm:pt modelId="{B68E402B-0702-4CDC-83CE-25D48C52F74D}" type="sibTrans" cxnId="{9A163C66-3961-4FE2-944D-51B481533F54}">
      <dgm:prSet/>
      <dgm:spPr/>
      <dgm:t>
        <a:bodyPr/>
        <a:lstStyle/>
        <a:p>
          <a:pPr latinLnBrk="1"/>
          <a:endParaRPr lang="ko-KR" altLang="en-US"/>
        </a:p>
      </dgm:t>
    </dgm:pt>
    <dgm:pt modelId="{DEFB1D77-987C-4D7F-8EE0-1C7292FBA933}" type="pres">
      <dgm:prSet presAssocID="{8284347C-CE73-4059-9A56-0993AB5C68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11E23D-74E7-42F8-89BF-B794E751C818}" type="pres">
      <dgm:prSet presAssocID="{8284347C-CE73-4059-9A56-0993AB5C68FA}" presName="diamond" presStyleLbl="bgShp" presStyleIdx="0" presStyleCnt="1" custLinFactNeighborX="-3703" custLinFactNeighborY="-4531"/>
      <dgm:spPr/>
    </dgm:pt>
    <dgm:pt modelId="{F6166543-83E3-41B8-BC94-B88FA24DF544}" type="pres">
      <dgm:prSet presAssocID="{8284347C-CE73-4059-9A56-0993AB5C68FA}" presName="quad1" presStyleLbl="node1" presStyleIdx="0" presStyleCnt="4" custScaleX="166625" custLinFactNeighborX="-42845" custLinFactNeighborY="-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0CD7D1-9058-4631-94D6-C29284B09676}" type="pres">
      <dgm:prSet presAssocID="{8284347C-CE73-4059-9A56-0993AB5C68FA}" presName="quad2" presStyleLbl="node1" presStyleIdx="1" presStyleCnt="4" custScaleX="185574" custLinFactNeighborX="47137" custLinFactNeighborY="-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A13A47-F6E5-4183-ABE4-2AB3C967BD2F}" type="pres">
      <dgm:prSet presAssocID="{8284347C-CE73-4059-9A56-0993AB5C68FA}" presName="quad3" presStyleLbl="node1" presStyleIdx="2" presStyleCnt="4" custScaleX="168657" custLinFactNeighborX="-48472" custLinFactNeighborY="8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5118E4-3D96-4F0D-844B-989FA604C935}" type="pres">
      <dgm:prSet presAssocID="{8284347C-CE73-4059-9A56-0993AB5C68FA}" presName="quad4" presStyleLbl="node1" presStyleIdx="3" presStyleCnt="4" custScaleX="180233" custLinFactNeighborX="48472" custLinFactNeighborY="8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C113C9F-C61C-4C53-8859-37E0FDB7D902}" type="presOf" srcId="{8284347C-CE73-4059-9A56-0993AB5C68FA}" destId="{DEFB1D77-987C-4D7F-8EE0-1C7292FBA933}" srcOrd="0" destOrd="0" presId="urn:microsoft.com/office/officeart/2005/8/layout/matrix3"/>
    <dgm:cxn modelId="{D2DD8BFF-4815-429E-B7F4-EF209809A488}" srcId="{8284347C-CE73-4059-9A56-0993AB5C68FA}" destId="{CB805689-8391-4FDD-B3C0-A2208378DF5D}" srcOrd="1" destOrd="0" parTransId="{48CFCCDD-A487-40A8-A2EB-6F7EECB01C0C}" sibTransId="{97CF0944-1807-43A0-A076-A69A80C90619}"/>
    <dgm:cxn modelId="{89A67579-2E8E-403D-B0E5-49AE9E678D12}" type="presOf" srcId="{A937F70E-9B62-4715-8410-E174DE610EB3}" destId="{FBA13A47-F6E5-4183-ABE4-2AB3C967BD2F}" srcOrd="0" destOrd="0" presId="urn:microsoft.com/office/officeart/2005/8/layout/matrix3"/>
    <dgm:cxn modelId="{C1E8E256-85CC-4BD9-9F68-A8A9D465C312}" srcId="{8284347C-CE73-4059-9A56-0993AB5C68FA}" destId="{7013776D-04EA-4942-9C51-37F526EF9338}" srcOrd="0" destOrd="0" parTransId="{CBE8AEA3-9835-4BBF-A86E-6EACEC8743E5}" sibTransId="{28E1DFA2-8848-44FC-BC02-D2FECC06B188}"/>
    <dgm:cxn modelId="{9A163C66-3961-4FE2-944D-51B481533F54}" srcId="{8284347C-CE73-4059-9A56-0993AB5C68FA}" destId="{E39C32C4-4E5F-4507-A7E8-BCD9DE702B77}" srcOrd="3" destOrd="0" parTransId="{86BA6F35-ADAB-499D-A5EE-0C942A29968C}" sibTransId="{B68E402B-0702-4CDC-83CE-25D48C52F74D}"/>
    <dgm:cxn modelId="{C14651A7-2307-4813-AF8B-49E87078F107}" type="presOf" srcId="{7013776D-04EA-4942-9C51-37F526EF9338}" destId="{F6166543-83E3-41B8-BC94-B88FA24DF544}" srcOrd="0" destOrd="0" presId="urn:microsoft.com/office/officeart/2005/8/layout/matrix3"/>
    <dgm:cxn modelId="{707B6AEE-C93A-4A61-A18C-208A36A4A0C0}" type="presOf" srcId="{CB805689-8391-4FDD-B3C0-A2208378DF5D}" destId="{200CD7D1-9058-4631-94D6-C29284B09676}" srcOrd="0" destOrd="0" presId="urn:microsoft.com/office/officeart/2005/8/layout/matrix3"/>
    <dgm:cxn modelId="{BF8D7C64-0BD2-443A-B13D-579FEBF2EB5D}" type="presOf" srcId="{E39C32C4-4E5F-4507-A7E8-BCD9DE702B77}" destId="{C25118E4-3D96-4F0D-844B-989FA604C935}" srcOrd="0" destOrd="0" presId="urn:microsoft.com/office/officeart/2005/8/layout/matrix3"/>
    <dgm:cxn modelId="{73E173E4-FC72-49DC-9299-B903E4C4B305}" srcId="{8284347C-CE73-4059-9A56-0993AB5C68FA}" destId="{A937F70E-9B62-4715-8410-E174DE610EB3}" srcOrd="2" destOrd="0" parTransId="{7DC0E98B-B8C2-44FD-8639-FE91F7C01CEA}" sibTransId="{4A72A693-CDFA-49A7-8224-0976AA2B4DC1}"/>
    <dgm:cxn modelId="{11C5B1B2-B45E-4180-9ECD-EB730AD54DEC}" type="presParOf" srcId="{DEFB1D77-987C-4D7F-8EE0-1C7292FBA933}" destId="{9D11E23D-74E7-42F8-89BF-B794E751C818}" srcOrd="0" destOrd="0" presId="urn:microsoft.com/office/officeart/2005/8/layout/matrix3"/>
    <dgm:cxn modelId="{433B6EBC-C681-4E6D-A2CA-54887461A1AD}" type="presParOf" srcId="{DEFB1D77-987C-4D7F-8EE0-1C7292FBA933}" destId="{F6166543-83E3-41B8-BC94-B88FA24DF544}" srcOrd="1" destOrd="0" presId="urn:microsoft.com/office/officeart/2005/8/layout/matrix3"/>
    <dgm:cxn modelId="{A7D78B2E-2002-4231-9C07-3A015480C107}" type="presParOf" srcId="{DEFB1D77-987C-4D7F-8EE0-1C7292FBA933}" destId="{200CD7D1-9058-4631-94D6-C29284B09676}" srcOrd="2" destOrd="0" presId="urn:microsoft.com/office/officeart/2005/8/layout/matrix3"/>
    <dgm:cxn modelId="{4CBCA3F4-B026-46F1-939D-587D686C0E32}" type="presParOf" srcId="{DEFB1D77-987C-4D7F-8EE0-1C7292FBA933}" destId="{FBA13A47-F6E5-4183-ABE4-2AB3C967BD2F}" srcOrd="3" destOrd="0" presId="urn:microsoft.com/office/officeart/2005/8/layout/matrix3"/>
    <dgm:cxn modelId="{40E891C8-B251-451C-83E5-DAAF90C1A0C3}" type="presParOf" srcId="{DEFB1D77-987C-4D7F-8EE0-1C7292FBA933}" destId="{C25118E4-3D96-4F0D-844B-989FA604C9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7A7A6-31F4-4995-BB8C-2DD31FBA9F6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141DA43C-2C4D-4770-B9DF-AF2AAEB87E81}">
      <dgm:prSet/>
      <dgm:spPr/>
      <dgm:t>
        <a:bodyPr/>
        <a:lstStyle/>
        <a:p>
          <a:pPr rtl="0" latinLnBrk="1"/>
          <a:r>
            <a:rPr kumimoji="1" lang="en-US" dirty="0" smtClean="0"/>
            <a:t>2006.3./310</a:t>
          </a:r>
          <a:endParaRPr lang="ko-KR" dirty="0"/>
        </a:p>
      </dgm:t>
    </dgm:pt>
    <dgm:pt modelId="{E1A2A51D-ECC8-417D-8471-538C09CDD561}" type="parTrans" cxnId="{CA45D26B-B3CE-45BD-B667-539CB7FF4AE6}">
      <dgm:prSet/>
      <dgm:spPr/>
      <dgm:t>
        <a:bodyPr/>
        <a:lstStyle/>
        <a:p>
          <a:pPr latinLnBrk="1"/>
          <a:endParaRPr lang="ko-KR" altLang="en-US"/>
        </a:p>
      </dgm:t>
    </dgm:pt>
    <dgm:pt modelId="{038A5722-350B-45DD-9420-42D58705FEEB}" type="sibTrans" cxnId="{CA45D26B-B3CE-45BD-B667-539CB7FF4AE6}">
      <dgm:prSet/>
      <dgm:spPr/>
      <dgm:t>
        <a:bodyPr/>
        <a:lstStyle/>
        <a:p>
          <a:pPr latinLnBrk="1"/>
          <a:endParaRPr lang="ko-KR" altLang="en-US"/>
        </a:p>
      </dgm:t>
    </dgm:pt>
    <dgm:pt modelId="{262EABD5-D8D8-440F-8DFC-5B694B7DF83F}">
      <dgm:prSet/>
      <dgm:spPr/>
      <dgm:t>
        <a:bodyPr/>
        <a:lstStyle/>
        <a:p>
          <a:pPr rtl="0" latinLnBrk="1"/>
          <a:r>
            <a:rPr kumimoji="1" lang="en-US" dirty="0" smtClean="0"/>
            <a:t>2007.10./1,100</a:t>
          </a:r>
          <a:endParaRPr lang="ko-KR" dirty="0"/>
        </a:p>
      </dgm:t>
    </dgm:pt>
    <dgm:pt modelId="{114A4122-B308-4BB4-96CD-077F715A23D0}" type="parTrans" cxnId="{A49C99F8-6EC3-4C05-8B8E-2A0A8A156770}">
      <dgm:prSet/>
      <dgm:spPr/>
      <dgm:t>
        <a:bodyPr/>
        <a:lstStyle/>
        <a:p>
          <a:pPr latinLnBrk="1"/>
          <a:endParaRPr lang="ko-KR" altLang="en-US"/>
        </a:p>
      </dgm:t>
    </dgm:pt>
    <dgm:pt modelId="{CA245C2F-6799-4EC1-81E6-29DDBB182A08}" type="sibTrans" cxnId="{A49C99F8-6EC3-4C05-8B8E-2A0A8A156770}">
      <dgm:prSet/>
      <dgm:spPr/>
      <dgm:t>
        <a:bodyPr/>
        <a:lstStyle/>
        <a:p>
          <a:pPr latinLnBrk="1"/>
          <a:endParaRPr lang="ko-KR" altLang="en-US"/>
        </a:p>
      </dgm:t>
    </dgm:pt>
    <dgm:pt modelId="{B8FB098D-E04B-40B3-82FD-DC6BBBF9223C}">
      <dgm:prSet/>
      <dgm:spPr/>
      <dgm:t>
        <a:bodyPr/>
        <a:lstStyle/>
        <a:p>
          <a:pPr rtl="0" latinLnBrk="1"/>
          <a:r>
            <a:rPr kumimoji="1" lang="en-US" dirty="0" smtClean="0"/>
            <a:t>2011.5./2,100</a:t>
          </a:r>
          <a:endParaRPr lang="ko-KR" dirty="0"/>
        </a:p>
      </dgm:t>
    </dgm:pt>
    <dgm:pt modelId="{BD7D3782-9540-4443-9306-80BC834AB227}" type="parTrans" cxnId="{947033F6-584E-4F53-8EB4-CBF4271BF1A9}">
      <dgm:prSet/>
      <dgm:spPr/>
      <dgm:t>
        <a:bodyPr/>
        <a:lstStyle/>
        <a:p>
          <a:pPr latinLnBrk="1"/>
          <a:endParaRPr lang="ko-KR" altLang="en-US"/>
        </a:p>
      </dgm:t>
    </dgm:pt>
    <dgm:pt modelId="{AC6FC2FC-FF9C-484C-92A9-B90E4DB87A16}" type="sibTrans" cxnId="{947033F6-584E-4F53-8EB4-CBF4271BF1A9}">
      <dgm:prSet/>
      <dgm:spPr/>
      <dgm:t>
        <a:bodyPr/>
        <a:lstStyle/>
        <a:p>
          <a:pPr latinLnBrk="1"/>
          <a:endParaRPr lang="ko-KR" altLang="en-US"/>
        </a:p>
      </dgm:t>
    </dgm:pt>
    <dgm:pt modelId="{33FDA769-D39A-4958-A746-5AB7577A020E}">
      <dgm:prSet/>
      <dgm:spPr/>
      <dgm:t>
        <a:bodyPr/>
        <a:lstStyle/>
        <a:p>
          <a:pPr rtl="0" latinLnBrk="1"/>
          <a:r>
            <a:rPr kumimoji="1" lang="en-US" dirty="0" smtClean="0"/>
            <a:t>2016.3./3,017</a:t>
          </a:r>
          <a:endParaRPr lang="ko-KR" dirty="0"/>
        </a:p>
      </dgm:t>
    </dgm:pt>
    <dgm:pt modelId="{946DA126-A427-4770-B90C-2136B228468C}" type="parTrans" cxnId="{A1DE37C1-0FBC-4214-A397-273F77C07E9C}">
      <dgm:prSet/>
      <dgm:spPr/>
      <dgm:t>
        <a:bodyPr/>
        <a:lstStyle/>
        <a:p>
          <a:pPr latinLnBrk="1"/>
          <a:endParaRPr lang="ko-KR" altLang="en-US"/>
        </a:p>
      </dgm:t>
    </dgm:pt>
    <dgm:pt modelId="{79F8BEAC-3856-4986-81DC-56BDF546C968}" type="sibTrans" cxnId="{A1DE37C1-0FBC-4214-A397-273F77C07E9C}">
      <dgm:prSet/>
      <dgm:spPr/>
      <dgm:t>
        <a:bodyPr/>
        <a:lstStyle/>
        <a:p>
          <a:pPr latinLnBrk="1"/>
          <a:endParaRPr lang="ko-KR" altLang="en-US"/>
        </a:p>
      </dgm:t>
    </dgm:pt>
    <dgm:pt modelId="{07919235-0D9D-4E42-BF9E-30BB6D33CB61}" type="pres">
      <dgm:prSet presAssocID="{AB97A7A6-31F4-4995-BB8C-2DD31FBA9F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79062B-452B-4B5D-AE1F-CDCF98BD7455}" type="pres">
      <dgm:prSet presAssocID="{AB97A7A6-31F4-4995-BB8C-2DD31FBA9F6F}" presName="arrow" presStyleLbl="bgShp" presStyleIdx="0" presStyleCnt="1" custAng="0" custLinFactNeighborX="47369"/>
      <dgm:spPr/>
    </dgm:pt>
    <dgm:pt modelId="{21EFFAA2-6C4D-42B4-9A87-068B89A7CACB}" type="pres">
      <dgm:prSet presAssocID="{AB97A7A6-31F4-4995-BB8C-2DD31FBA9F6F}" presName="linearProcess" presStyleCnt="0"/>
      <dgm:spPr/>
    </dgm:pt>
    <dgm:pt modelId="{FF76B7AC-7806-4772-A308-19706FEDD851}" type="pres">
      <dgm:prSet presAssocID="{141DA43C-2C4D-4770-B9DF-AF2AAEB87E8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D25DD4-745C-4B9B-B4B0-B1ED42780B6C}" type="pres">
      <dgm:prSet presAssocID="{038A5722-350B-45DD-9420-42D58705FEEB}" presName="sibTrans" presStyleCnt="0"/>
      <dgm:spPr/>
    </dgm:pt>
    <dgm:pt modelId="{EA290AC3-C7FF-4869-ACA3-8556509EAAD3}" type="pres">
      <dgm:prSet presAssocID="{262EABD5-D8D8-440F-8DFC-5B694B7DF8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800430-AEAA-467B-9B58-51D77DB7AA47}" type="pres">
      <dgm:prSet presAssocID="{CA245C2F-6799-4EC1-81E6-29DDBB182A08}" presName="sibTrans" presStyleCnt="0"/>
      <dgm:spPr/>
    </dgm:pt>
    <dgm:pt modelId="{24C67A98-D133-4E0B-917E-C44A5B432B6D}" type="pres">
      <dgm:prSet presAssocID="{B8FB098D-E04B-40B3-82FD-DC6BBBF9223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558CF-3091-4A53-9FBA-A44907DA5888}" type="pres">
      <dgm:prSet presAssocID="{AC6FC2FC-FF9C-484C-92A9-B90E4DB87A16}" presName="sibTrans" presStyleCnt="0"/>
      <dgm:spPr/>
    </dgm:pt>
    <dgm:pt modelId="{1FBDFDD7-6999-46B9-ACA2-F3B187DD8056}" type="pres">
      <dgm:prSet presAssocID="{33FDA769-D39A-4958-A746-5AB7577A020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D50C04-8CDA-4369-95DA-CC80C54D6751}" type="presOf" srcId="{AB97A7A6-31F4-4995-BB8C-2DD31FBA9F6F}" destId="{07919235-0D9D-4E42-BF9E-30BB6D33CB61}" srcOrd="0" destOrd="0" presId="urn:microsoft.com/office/officeart/2005/8/layout/hProcess9"/>
    <dgm:cxn modelId="{CA45D26B-B3CE-45BD-B667-539CB7FF4AE6}" srcId="{AB97A7A6-31F4-4995-BB8C-2DD31FBA9F6F}" destId="{141DA43C-2C4D-4770-B9DF-AF2AAEB87E81}" srcOrd="0" destOrd="0" parTransId="{E1A2A51D-ECC8-417D-8471-538C09CDD561}" sibTransId="{038A5722-350B-45DD-9420-42D58705FEEB}"/>
    <dgm:cxn modelId="{C747ED45-32B2-4E3B-8645-444A4831FB8D}" type="presOf" srcId="{B8FB098D-E04B-40B3-82FD-DC6BBBF9223C}" destId="{24C67A98-D133-4E0B-917E-C44A5B432B6D}" srcOrd="0" destOrd="0" presId="urn:microsoft.com/office/officeart/2005/8/layout/hProcess9"/>
    <dgm:cxn modelId="{A49C99F8-6EC3-4C05-8B8E-2A0A8A156770}" srcId="{AB97A7A6-31F4-4995-BB8C-2DD31FBA9F6F}" destId="{262EABD5-D8D8-440F-8DFC-5B694B7DF83F}" srcOrd="1" destOrd="0" parTransId="{114A4122-B308-4BB4-96CD-077F715A23D0}" sibTransId="{CA245C2F-6799-4EC1-81E6-29DDBB182A08}"/>
    <dgm:cxn modelId="{BE5C14F5-2223-4BCE-8BE8-32C2A8C78E74}" type="presOf" srcId="{33FDA769-D39A-4958-A746-5AB7577A020E}" destId="{1FBDFDD7-6999-46B9-ACA2-F3B187DD8056}" srcOrd="0" destOrd="0" presId="urn:microsoft.com/office/officeart/2005/8/layout/hProcess9"/>
    <dgm:cxn modelId="{A152292B-B320-48D7-857F-E9188513D635}" type="presOf" srcId="{141DA43C-2C4D-4770-B9DF-AF2AAEB87E81}" destId="{FF76B7AC-7806-4772-A308-19706FEDD851}" srcOrd="0" destOrd="0" presId="urn:microsoft.com/office/officeart/2005/8/layout/hProcess9"/>
    <dgm:cxn modelId="{A1DE37C1-0FBC-4214-A397-273F77C07E9C}" srcId="{AB97A7A6-31F4-4995-BB8C-2DD31FBA9F6F}" destId="{33FDA769-D39A-4958-A746-5AB7577A020E}" srcOrd="3" destOrd="0" parTransId="{946DA126-A427-4770-B90C-2136B228468C}" sibTransId="{79F8BEAC-3856-4986-81DC-56BDF546C968}"/>
    <dgm:cxn modelId="{FA1189C6-909D-4405-9089-C83B0E90E069}" type="presOf" srcId="{262EABD5-D8D8-440F-8DFC-5B694B7DF83F}" destId="{EA290AC3-C7FF-4869-ACA3-8556509EAAD3}" srcOrd="0" destOrd="0" presId="urn:microsoft.com/office/officeart/2005/8/layout/hProcess9"/>
    <dgm:cxn modelId="{947033F6-584E-4F53-8EB4-CBF4271BF1A9}" srcId="{AB97A7A6-31F4-4995-BB8C-2DD31FBA9F6F}" destId="{B8FB098D-E04B-40B3-82FD-DC6BBBF9223C}" srcOrd="2" destOrd="0" parTransId="{BD7D3782-9540-4443-9306-80BC834AB227}" sibTransId="{AC6FC2FC-FF9C-484C-92A9-B90E4DB87A16}"/>
    <dgm:cxn modelId="{20DAF2DA-3D4C-41A1-8A1E-C6E08C379F5A}" type="presParOf" srcId="{07919235-0D9D-4E42-BF9E-30BB6D33CB61}" destId="{D779062B-452B-4B5D-AE1F-CDCF98BD7455}" srcOrd="0" destOrd="0" presId="urn:microsoft.com/office/officeart/2005/8/layout/hProcess9"/>
    <dgm:cxn modelId="{407491DE-F107-4EC1-9BE2-F310A8EF914E}" type="presParOf" srcId="{07919235-0D9D-4E42-BF9E-30BB6D33CB61}" destId="{21EFFAA2-6C4D-42B4-9A87-068B89A7CACB}" srcOrd="1" destOrd="0" presId="urn:microsoft.com/office/officeart/2005/8/layout/hProcess9"/>
    <dgm:cxn modelId="{A970AC3E-563C-48B5-8775-E9B86BC0D8B6}" type="presParOf" srcId="{21EFFAA2-6C4D-42B4-9A87-068B89A7CACB}" destId="{FF76B7AC-7806-4772-A308-19706FEDD851}" srcOrd="0" destOrd="0" presId="urn:microsoft.com/office/officeart/2005/8/layout/hProcess9"/>
    <dgm:cxn modelId="{463D8445-81F4-4F4F-B208-2A5A772EF6A0}" type="presParOf" srcId="{21EFFAA2-6C4D-42B4-9A87-068B89A7CACB}" destId="{77D25DD4-745C-4B9B-B4B0-B1ED42780B6C}" srcOrd="1" destOrd="0" presId="urn:microsoft.com/office/officeart/2005/8/layout/hProcess9"/>
    <dgm:cxn modelId="{2741ABF0-2CE7-4EAC-8597-615868AE2700}" type="presParOf" srcId="{21EFFAA2-6C4D-42B4-9A87-068B89A7CACB}" destId="{EA290AC3-C7FF-4869-ACA3-8556509EAAD3}" srcOrd="2" destOrd="0" presId="urn:microsoft.com/office/officeart/2005/8/layout/hProcess9"/>
    <dgm:cxn modelId="{41E4B42F-0FD6-4C90-B65C-E5BC6A5BD5ED}" type="presParOf" srcId="{21EFFAA2-6C4D-42B4-9A87-068B89A7CACB}" destId="{A4800430-AEAA-467B-9B58-51D77DB7AA47}" srcOrd="3" destOrd="0" presId="urn:microsoft.com/office/officeart/2005/8/layout/hProcess9"/>
    <dgm:cxn modelId="{7945461A-76AA-44B5-88DC-DA8770174363}" type="presParOf" srcId="{21EFFAA2-6C4D-42B4-9A87-068B89A7CACB}" destId="{24C67A98-D133-4E0B-917E-C44A5B432B6D}" srcOrd="4" destOrd="0" presId="urn:microsoft.com/office/officeart/2005/8/layout/hProcess9"/>
    <dgm:cxn modelId="{7A18057E-C46B-4CC6-8785-D3A3988265FF}" type="presParOf" srcId="{21EFFAA2-6C4D-42B4-9A87-068B89A7CACB}" destId="{E82558CF-3091-4A53-9FBA-A44907DA5888}" srcOrd="5" destOrd="0" presId="urn:microsoft.com/office/officeart/2005/8/layout/hProcess9"/>
    <dgm:cxn modelId="{8A995919-3413-4C5E-9887-26FD93AEB08B}" type="presParOf" srcId="{21EFFAA2-6C4D-42B4-9A87-068B89A7CACB}" destId="{1FBDFDD7-6999-46B9-ACA2-F3B187DD80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11E23D-74E7-42F8-89BF-B794E751C818}">
      <dsp:nvSpPr>
        <dsp:cNvPr id="0" name=""/>
        <dsp:cNvSpPr/>
      </dsp:nvSpPr>
      <dsp:spPr>
        <a:xfrm>
          <a:off x="1086330" y="0"/>
          <a:ext cx="1787002" cy="17870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66543-83E3-41B8-BC94-B88FA24DF544}">
      <dsp:nvSpPr>
        <dsp:cNvPr id="0" name=""/>
        <dsp:cNvSpPr/>
      </dsp:nvSpPr>
      <dsp:spPr>
        <a:xfrm>
          <a:off x="791502" y="134382"/>
          <a:ext cx="1161261" cy="69693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300" b="1" kern="1200" dirty="0" smtClean="0"/>
            <a:t>OAK </a:t>
          </a:r>
          <a:r>
            <a:rPr kumimoji="1" lang="ko-KR" sz="1300" b="1" kern="1200" dirty="0" err="1" smtClean="0"/>
            <a:t>리포지터리</a:t>
          </a:r>
          <a:endParaRPr kumimoji="1" lang="en-US" sz="1300" b="1" kern="1200" dirty="0"/>
        </a:p>
      </dsp:txBody>
      <dsp:txXfrm>
        <a:off x="791502" y="134382"/>
        <a:ext cx="1161261" cy="696931"/>
      </dsp:txXfrm>
    </dsp:sp>
    <dsp:sp modelId="{200CD7D1-9058-4631-94D6-C29284B09676}">
      <dsp:nvSpPr>
        <dsp:cNvPr id="0" name=""/>
        <dsp:cNvSpPr/>
      </dsp:nvSpPr>
      <dsp:spPr>
        <a:xfrm>
          <a:off x="2103126" y="134382"/>
          <a:ext cx="1293323" cy="69693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300" b="1" kern="1200" dirty="0" err="1" smtClean="0"/>
            <a:t>dCollection</a:t>
          </a:r>
          <a:r>
            <a:rPr kumimoji="1" lang="en-US" sz="1300" b="1" kern="1200" dirty="0" smtClean="0"/>
            <a:t> </a:t>
          </a:r>
          <a:endParaRPr kumimoji="1" lang="en-US" sz="1300" b="1" kern="1200" dirty="0"/>
        </a:p>
      </dsp:txBody>
      <dsp:txXfrm>
        <a:off x="2103126" y="134382"/>
        <a:ext cx="1293323" cy="696931"/>
      </dsp:txXfrm>
    </dsp:sp>
    <dsp:sp modelId="{FBA13A47-F6E5-4183-ABE4-2AB3C967BD2F}">
      <dsp:nvSpPr>
        <dsp:cNvPr id="0" name=""/>
        <dsp:cNvSpPr/>
      </dsp:nvSpPr>
      <dsp:spPr>
        <a:xfrm>
          <a:off x="745205" y="976730"/>
          <a:ext cx="1175423" cy="696931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300" b="1" kern="1200" dirty="0" smtClean="0"/>
            <a:t>S-Space</a:t>
          </a:r>
          <a:endParaRPr kumimoji="1" lang="en-US" sz="1300" b="1" kern="1200" dirty="0"/>
        </a:p>
      </dsp:txBody>
      <dsp:txXfrm>
        <a:off x="745205" y="976730"/>
        <a:ext cx="1175423" cy="696931"/>
      </dsp:txXfrm>
    </dsp:sp>
    <dsp:sp modelId="{C25118E4-3D96-4F0D-844B-989FA604C935}">
      <dsp:nvSpPr>
        <dsp:cNvPr id="0" name=""/>
        <dsp:cNvSpPr/>
      </dsp:nvSpPr>
      <dsp:spPr>
        <a:xfrm>
          <a:off x="2131041" y="976730"/>
          <a:ext cx="1256099" cy="69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300" b="1" kern="1200" dirty="0" smtClean="0"/>
            <a:t>KOSAS </a:t>
          </a:r>
          <a:endParaRPr lang="ko-KR" sz="1300" kern="1200" dirty="0"/>
        </a:p>
      </dsp:txBody>
      <dsp:txXfrm>
        <a:off x="2131041" y="976730"/>
        <a:ext cx="1256099" cy="6969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9062B-452B-4B5D-AE1F-CDCF98BD7455}">
      <dsp:nvSpPr>
        <dsp:cNvPr id="0" name=""/>
        <dsp:cNvSpPr/>
      </dsp:nvSpPr>
      <dsp:spPr>
        <a:xfrm>
          <a:off x="1276190" y="0"/>
          <a:ext cx="7231747" cy="137890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6B7AC-7806-4772-A308-19706FEDD851}">
      <dsp:nvSpPr>
        <dsp:cNvPr id="0" name=""/>
        <dsp:cNvSpPr/>
      </dsp:nvSpPr>
      <dsp:spPr>
        <a:xfrm>
          <a:off x="1635" y="413670"/>
          <a:ext cx="1997955" cy="551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 smtClean="0"/>
            <a:t>2006.3./310</a:t>
          </a:r>
          <a:endParaRPr lang="ko-KR" sz="1700" kern="1200" dirty="0"/>
        </a:p>
      </dsp:txBody>
      <dsp:txXfrm>
        <a:off x="1635" y="413670"/>
        <a:ext cx="1997955" cy="551560"/>
      </dsp:txXfrm>
    </dsp:sp>
    <dsp:sp modelId="{EA290AC3-C7FF-4869-ACA3-8556509EAAD3}">
      <dsp:nvSpPr>
        <dsp:cNvPr id="0" name=""/>
        <dsp:cNvSpPr/>
      </dsp:nvSpPr>
      <dsp:spPr>
        <a:xfrm>
          <a:off x="2170539" y="413670"/>
          <a:ext cx="1997955" cy="55156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 smtClean="0"/>
            <a:t>2007.10./1,100</a:t>
          </a:r>
          <a:endParaRPr lang="ko-KR" sz="1700" kern="1200" dirty="0"/>
        </a:p>
      </dsp:txBody>
      <dsp:txXfrm>
        <a:off x="2170539" y="413670"/>
        <a:ext cx="1997955" cy="551560"/>
      </dsp:txXfrm>
    </dsp:sp>
    <dsp:sp modelId="{24C67A98-D133-4E0B-917E-C44A5B432B6D}">
      <dsp:nvSpPr>
        <dsp:cNvPr id="0" name=""/>
        <dsp:cNvSpPr/>
      </dsp:nvSpPr>
      <dsp:spPr>
        <a:xfrm>
          <a:off x="4339443" y="413670"/>
          <a:ext cx="1997955" cy="55156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 smtClean="0"/>
            <a:t>2011.5./2,100</a:t>
          </a:r>
          <a:endParaRPr lang="ko-KR" sz="1700" kern="1200" dirty="0"/>
        </a:p>
      </dsp:txBody>
      <dsp:txXfrm>
        <a:off x="4339443" y="413670"/>
        <a:ext cx="1997955" cy="551560"/>
      </dsp:txXfrm>
    </dsp:sp>
    <dsp:sp modelId="{1FBDFDD7-6999-46B9-ACA2-F3B187DD8056}">
      <dsp:nvSpPr>
        <dsp:cNvPr id="0" name=""/>
        <dsp:cNvSpPr/>
      </dsp:nvSpPr>
      <dsp:spPr>
        <a:xfrm>
          <a:off x="6508346" y="413670"/>
          <a:ext cx="1997955" cy="5515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 smtClean="0"/>
            <a:t>2016.3./3,017</a:t>
          </a:r>
          <a:endParaRPr lang="ko-KR" sz="1700" kern="1200" dirty="0"/>
        </a:p>
      </dsp:txBody>
      <dsp:txXfrm>
        <a:off x="6508346" y="413670"/>
        <a:ext cx="1997955" cy="5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1E7A800B-C991-4C6A-844D-E96A50567F55}" type="datetimeFigureOut">
              <a:rPr lang="ko-KR" altLang="en-US" smtClean="0"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2016-03-28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40869"/>
            <a:ext cx="2949575" cy="496887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2" y="9440869"/>
            <a:ext cx="2949575" cy="496887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3E95A1FB-FBD7-4B27-AC4D-740F614E411C}" type="slidenum">
              <a:rPr lang="ko-KR" altLang="en-US" smtClean="0"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472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50375" cy="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5" tIns="46289" rIns="92575" bIns="462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21" y="3"/>
            <a:ext cx="2950374" cy="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5" tIns="46289" rIns="92575" bIns="462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1" y="4720909"/>
            <a:ext cx="5446723" cy="447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5" tIns="46289" rIns="92575" bIns="46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0201"/>
            <a:ext cx="2950375" cy="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5" tIns="46289" rIns="92575" bIns="462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21" y="9440201"/>
            <a:ext cx="2950374" cy="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5" tIns="46289" rIns="92575" bIns="462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31A1539A-22E1-4BE8-A703-1B4A394E2B6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015006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0228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1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6" tIns="46294" rIns="92586" bIns="46294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10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38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 smtClean="0"/>
              <a:t>현재 국내에는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년에 처음으로 </a:t>
            </a:r>
            <a:r>
              <a:rPr lang="en-US" altLang="ko-KR" dirty="0" smtClean="0"/>
              <a:t>OAK </a:t>
            </a:r>
            <a:r>
              <a:rPr lang="ko-KR" altLang="en-US" dirty="0" err="1" smtClean="0"/>
              <a:t>리포지터리를</a:t>
            </a:r>
            <a:endParaRPr lang="en-US" altLang="ko-KR" dirty="0" smtClean="0"/>
          </a:p>
          <a:p>
            <a:r>
              <a:rPr lang="ko-KR" altLang="en-US" dirty="0" smtClean="0"/>
              <a:t>보급하였고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기관이 구축을 완료하였습니다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올해는 신규 </a:t>
            </a:r>
            <a:r>
              <a:rPr lang="en-US" altLang="ko-KR" dirty="0" smtClean="0"/>
              <a:t>8</a:t>
            </a:r>
            <a:r>
              <a:rPr lang="ko-KR" altLang="en-US" dirty="0" err="1" smtClean="0"/>
              <a:t>개기관이</a:t>
            </a:r>
            <a:r>
              <a:rPr lang="ko-KR" altLang="en-US" dirty="0" smtClean="0"/>
              <a:t> 구축이 완료되면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36</a:t>
            </a:r>
            <a:r>
              <a:rPr lang="ko-KR" altLang="en-US" dirty="0" smtClean="0"/>
              <a:t>개 기관이</a:t>
            </a:r>
            <a:endParaRPr lang="en-US" altLang="ko-KR" dirty="0" smtClean="0"/>
          </a:p>
          <a:p>
            <a:r>
              <a:rPr lang="ko-KR" altLang="en-US" dirty="0" err="1" smtClean="0"/>
              <a:t>리포지터리를</a:t>
            </a:r>
            <a:r>
              <a:rPr lang="ko-KR" altLang="en-US" dirty="0" smtClean="0"/>
              <a:t> 운영하게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기관에서 약 </a:t>
            </a:r>
            <a:r>
              <a:rPr lang="en-US" altLang="ko-KR" dirty="0" smtClean="0"/>
              <a:t>45</a:t>
            </a:r>
            <a:r>
              <a:rPr lang="ko-KR" altLang="en-US" dirty="0" err="1" smtClean="0"/>
              <a:t>만건의</a:t>
            </a:r>
            <a:r>
              <a:rPr lang="ko-KR" altLang="en-US" dirty="0" smtClean="0"/>
              <a:t> 자료를 </a:t>
            </a:r>
            <a:r>
              <a:rPr lang="ko-KR" altLang="en-US" dirty="0" err="1" smtClean="0"/>
              <a:t>오픈액세스로</a:t>
            </a:r>
            <a:endParaRPr lang="en-US" altLang="ko-KR" dirty="0" smtClean="0"/>
          </a:p>
          <a:p>
            <a:r>
              <a:rPr lang="ko-KR" altLang="en-US" dirty="0" smtClean="0"/>
              <a:t>제공하고 있으며</a:t>
            </a:r>
            <a:r>
              <a:rPr lang="en-US" altLang="ko-KR" dirty="0" smtClean="0"/>
              <a:t>, OAK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포털을</a:t>
            </a:r>
            <a:r>
              <a:rPr lang="ko-KR" altLang="en-US" baseline="0" dirty="0" smtClean="0"/>
              <a:t> 통해 통합검색 및 원문</a:t>
            </a:r>
            <a:endParaRPr lang="en-US" altLang="ko-KR" baseline="0" dirty="0" smtClean="0"/>
          </a:p>
          <a:p>
            <a:r>
              <a:rPr lang="ko-KR" altLang="en-US" baseline="0" dirty="0" smtClean="0"/>
              <a:t>접근링크를 제공합니다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OAK </a:t>
            </a:r>
            <a:r>
              <a:rPr lang="ko-KR" altLang="en-US" baseline="0" dirty="0" err="1" smtClean="0"/>
              <a:t>포털은</a:t>
            </a:r>
            <a:r>
              <a:rPr lang="ko-KR" altLang="en-US" baseline="0" dirty="0" smtClean="0"/>
              <a:t> 원문을 가지고 있진 않으며 대신 </a:t>
            </a:r>
            <a:r>
              <a:rPr lang="ko-KR" altLang="en-US" baseline="0" dirty="0" err="1" smtClean="0"/>
              <a:t>리포지터리</a:t>
            </a:r>
            <a:endParaRPr lang="en-US" altLang="ko-KR" baseline="0" dirty="0" smtClean="0"/>
          </a:p>
          <a:p>
            <a:r>
              <a:rPr lang="ko-KR" altLang="en-US" baseline="0" dirty="0" smtClean="0"/>
              <a:t>기관에서 제공한 </a:t>
            </a:r>
            <a:r>
              <a:rPr lang="ko-KR" altLang="en-US" baseline="0" dirty="0" err="1" smtClean="0"/>
              <a:t>메타데이타를</a:t>
            </a:r>
            <a:r>
              <a:rPr lang="ko-KR" altLang="en-US" baseline="0" dirty="0" smtClean="0"/>
              <a:t> 다양한 방법으로 통합검색</a:t>
            </a:r>
            <a:endParaRPr lang="en-US" altLang="ko-KR" baseline="0" dirty="0" smtClean="0"/>
          </a:p>
          <a:p>
            <a:r>
              <a:rPr lang="ko-KR" altLang="en-US" baseline="0" dirty="0" smtClean="0"/>
              <a:t>하고 다양한 통계를 볼 수 있도록 되어 있습니다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13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14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17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1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6" tIns="46294" rIns="92586" bIns="46294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20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381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1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6" tIns="46294" rIns="92586" bIns="46294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21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38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9262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22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23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25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381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26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381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en-US" altLang="ko-KR" sz="1200" b="0" kern="1200" dirty="0" smtClean="0">
              <a:ln>
                <a:noFill/>
                <a:prstDash val="solid"/>
              </a:ln>
              <a:solidFill>
                <a:schemeClr val="tx1"/>
              </a:solidFill>
              <a:latin typeface="+mj-ea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27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1" spc="-150" dirty="0" smtClean="0">
              <a:latin typeface="나눔고딕" charset="-127"/>
              <a:ea typeface="나눔고딕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ko-KR" sz="1200" b="0" dirty="0" smtClean="0">
              <a:solidFill>
                <a:srgbClr val="FF6600"/>
              </a:solidFill>
              <a:latin typeface="산돌고딕B" pitchFamily="50" charset="-127"/>
              <a:ea typeface="산돌고딕B" pitchFamily="50" charset="-127"/>
            </a:endParaRPr>
          </a:p>
          <a:p>
            <a:pPr algn="l"/>
            <a:endParaRPr lang="en-US" altLang="ko-KR" sz="1200" b="0" dirty="0" smtClean="0">
              <a:solidFill>
                <a:srgbClr val="FF6600"/>
              </a:solidFill>
              <a:latin typeface="산돌고딕B" pitchFamily="50" charset="-127"/>
              <a:ea typeface="산돌고딕B" pitchFamily="50" charset="-127"/>
            </a:endParaRPr>
          </a:p>
          <a:p>
            <a:pPr algn="l"/>
            <a:endParaRPr lang="ko-KR" altLang="en-US" sz="1200" b="1" dirty="0" smtClean="0">
              <a:solidFill>
                <a:srgbClr val="FF6600"/>
              </a:solidFill>
              <a:latin typeface="산돌고딕B" pitchFamily="50" charset="-127"/>
              <a:ea typeface="산돌고딕B" pitchFamily="50" charset="-127"/>
            </a:endParaRPr>
          </a:p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8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59748" name="슬라이드 번호 개체 틀 3"/>
          <p:cNvSpPr txBox="1">
            <a:spLocks noGrp="1"/>
          </p:cNvSpPr>
          <p:nvPr/>
        </p:nvSpPr>
        <p:spPr bwMode="auto">
          <a:xfrm>
            <a:off x="3855582" y="9440385"/>
            <a:ext cx="2950003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5" tIns="46289" rIns="92575" bIns="46289" anchor="b"/>
          <a:lstStyle>
            <a:lvl1pPr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r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3AEFCF2-0C8B-4272-8F97-978539AB131D}" type="slidenum"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9</a:t>
            </a:fld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17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115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62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이등변 삼각형 11"/>
          <p:cNvSpPr/>
          <p:nvPr userDrawn="1"/>
        </p:nvSpPr>
        <p:spPr>
          <a:xfrm rot="5400000" flipH="1" flipV="1">
            <a:off x="8167836" y="-211461"/>
            <a:ext cx="764706" cy="1187626"/>
          </a:xfrm>
          <a:prstGeom prst="triangle">
            <a:avLst>
              <a:gd name="adj" fmla="val 0"/>
            </a:avLst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메인52 copy.png"/>
          <p:cNvPicPr>
            <a:picLocks noChangeAspect="1"/>
          </p:cNvPicPr>
          <p:nvPr userDrawn="1"/>
        </p:nvPicPr>
        <p:blipFill>
          <a:blip r:embed="rId2" cstate="print"/>
          <a:srcRect r="26373" b="27948"/>
          <a:stretch>
            <a:fillRect/>
          </a:stretch>
        </p:blipFill>
        <p:spPr>
          <a:xfrm flipH="1">
            <a:off x="8063023" y="116731"/>
            <a:ext cx="971600" cy="713111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0" y="764704"/>
            <a:ext cx="9144000" cy="45719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8"/>
          <p:cNvGrpSpPr/>
          <p:nvPr userDrawn="1"/>
        </p:nvGrpSpPr>
        <p:grpSpPr>
          <a:xfrm>
            <a:off x="8621051" y="6381328"/>
            <a:ext cx="527712" cy="481588"/>
            <a:chOff x="7965902" y="5783441"/>
            <a:chExt cx="1182861" cy="1079475"/>
          </a:xfrm>
        </p:grpSpPr>
        <p:sp>
          <p:nvSpPr>
            <p:cNvPr id="17" name="자유형 16"/>
            <p:cNvSpPr/>
            <p:nvPr userDrawn="1"/>
          </p:nvSpPr>
          <p:spPr>
            <a:xfrm>
              <a:off x="7979032" y="5786131"/>
              <a:ext cx="1166172" cy="1076785"/>
            </a:xfrm>
            <a:custGeom>
              <a:avLst/>
              <a:gdLst>
                <a:gd name="connsiteX0" fmla="*/ 1179871 w 1179871"/>
                <a:gd name="connsiteY0" fmla="*/ 1081548 h 1091380"/>
                <a:gd name="connsiteX1" fmla="*/ 1179871 w 1179871"/>
                <a:gd name="connsiteY1" fmla="*/ 1081548 h 1091380"/>
                <a:gd name="connsiteX2" fmla="*/ 1170038 w 1179871"/>
                <a:gd name="connsiteY2" fmla="*/ 0 h 1091380"/>
                <a:gd name="connsiteX3" fmla="*/ 0 w 1179871"/>
                <a:gd name="connsiteY3" fmla="*/ 1091380 h 1091380"/>
                <a:gd name="connsiteX4" fmla="*/ 1179871 w 1179871"/>
                <a:gd name="connsiteY4" fmla="*/ 1081548 h 1091380"/>
                <a:gd name="connsiteX0" fmla="*/ 1184633 w 1184633"/>
                <a:gd name="connsiteY0" fmla="*/ 1081548 h 1081548"/>
                <a:gd name="connsiteX1" fmla="*/ 1184633 w 1184633"/>
                <a:gd name="connsiteY1" fmla="*/ 1081548 h 1081548"/>
                <a:gd name="connsiteX2" fmla="*/ 1174800 w 1184633"/>
                <a:gd name="connsiteY2" fmla="*/ 0 h 1081548"/>
                <a:gd name="connsiteX3" fmla="*/ 0 w 1184633"/>
                <a:gd name="connsiteY3" fmla="*/ 1072330 h 1081548"/>
                <a:gd name="connsiteX4" fmla="*/ 1184633 w 1184633"/>
                <a:gd name="connsiteY4" fmla="*/ 1081548 h 1081548"/>
                <a:gd name="connsiteX0" fmla="*/ 1184633 w 1184633"/>
                <a:gd name="connsiteY0" fmla="*/ 1081548 h 1081548"/>
                <a:gd name="connsiteX1" fmla="*/ 1184633 w 1184633"/>
                <a:gd name="connsiteY1" fmla="*/ 1081548 h 1081548"/>
                <a:gd name="connsiteX2" fmla="*/ 1174800 w 1184633"/>
                <a:gd name="connsiteY2" fmla="*/ 0 h 1081548"/>
                <a:gd name="connsiteX3" fmla="*/ 0 w 1184633"/>
                <a:gd name="connsiteY3" fmla="*/ 1079473 h 1081548"/>
                <a:gd name="connsiteX4" fmla="*/ 1184633 w 1184633"/>
                <a:gd name="connsiteY4" fmla="*/ 1081548 h 1081548"/>
                <a:gd name="connsiteX0" fmla="*/ 1184633 w 1184633"/>
                <a:gd name="connsiteY0" fmla="*/ 1076785 h 1076785"/>
                <a:gd name="connsiteX1" fmla="*/ 1184633 w 1184633"/>
                <a:gd name="connsiteY1" fmla="*/ 1076785 h 1076785"/>
                <a:gd name="connsiteX2" fmla="*/ 1162894 w 1184633"/>
                <a:gd name="connsiteY2" fmla="*/ 0 h 1076785"/>
                <a:gd name="connsiteX3" fmla="*/ 0 w 1184633"/>
                <a:gd name="connsiteY3" fmla="*/ 1074710 h 1076785"/>
                <a:gd name="connsiteX4" fmla="*/ 1184633 w 1184633"/>
                <a:gd name="connsiteY4" fmla="*/ 1076785 h 1076785"/>
                <a:gd name="connsiteX0" fmla="*/ 1160820 w 1184633"/>
                <a:gd name="connsiteY0" fmla="*/ 1076785 h 1076785"/>
                <a:gd name="connsiteX1" fmla="*/ 1184633 w 1184633"/>
                <a:gd name="connsiteY1" fmla="*/ 1076785 h 1076785"/>
                <a:gd name="connsiteX2" fmla="*/ 1162894 w 1184633"/>
                <a:gd name="connsiteY2" fmla="*/ 0 h 1076785"/>
                <a:gd name="connsiteX3" fmla="*/ 0 w 1184633"/>
                <a:gd name="connsiteY3" fmla="*/ 1074710 h 1076785"/>
                <a:gd name="connsiteX4" fmla="*/ 1160820 w 1184633"/>
                <a:gd name="connsiteY4" fmla="*/ 1076785 h 1076785"/>
                <a:gd name="connsiteX0" fmla="*/ 1160820 w 1166172"/>
                <a:gd name="connsiteY0" fmla="*/ 1076785 h 1076785"/>
                <a:gd name="connsiteX1" fmla="*/ 1165583 w 1166172"/>
                <a:gd name="connsiteY1" fmla="*/ 1076785 h 1076785"/>
                <a:gd name="connsiteX2" fmla="*/ 1162894 w 1166172"/>
                <a:gd name="connsiteY2" fmla="*/ 0 h 1076785"/>
                <a:gd name="connsiteX3" fmla="*/ 0 w 1166172"/>
                <a:gd name="connsiteY3" fmla="*/ 1074710 h 1076785"/>
                <a:gd name="connsiteX4" fmla="*/ 1160820 w 1166172"/>
                <a:gd name="connsiteY4" fmla="*/ 1076785 h 107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172" h="1076785">
                  <a:moveTo>
                    <a:pt x="1160820" y="1076785"/>
                  </a:moveTo>
                  <a:lnTo>
                    <a:pt x="1165583" y="1076785"/>
                  </a:lnTo>
                  <a:cubicBezTo>
                    <a:pt x="1162305" y="716269"/>
                    <a:pt x="1166172" y="360516"/>
                    <a:pt x="1162894" y="0"/>
                  </a:cubicBezTo>
                  <a:lnTo>
                    <a:pt x="0" y="1074710"/>
                  </a:lnTo>
                  <a:lnTo>
                    <a:pt x="1160820" y="10767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 userDrawn="1"/>
          </p:nvSpPr>
          <p:spPr>
            <a:xfrm>
              <a:off x="7965902" y="5783441"/>
              <a:ext cx="1182861" cy="1072024"/>
            </a:xfrm>
            <a:custGeom>
              <a:avLst/>
              <a:gdLst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33330"/>
                <a:gd name="connsiteY0" fmla="*/ 1072024 h 1072024"/>
                <a:gd name="connsiteX1" fmla="*/ 602620 w 1733330"/>
                <a:gd name="connsiteY1" fmla="*/ 98323 h 1072024"/>
                <a:gd name="connsiteX2" fmla="*/ 1733330 w 1733330"/>
                <a:gd name="connsiteY2" fmla="*/ 0 h 1072024"/>
                <a:gd name="connsiteX3" fmla="*/ 0 w 1733330"/>
                <a:gd name="connsiteY3" fmla="*/ 1072024 h 10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330" h="1072024">
                  <a:moveTo>
                    <a:pt x="0" y="1072024"/>
                  </a:moveTo>
                  <a:cubicBezTo>
                    <a:pt x="692895" y="655693"/>
                    <a:pt x="903942" y="359751"/>
                    <a:pt x="602620" y="98323"/>
                  </a:cubicBezTo>
                  <a:cubicBezTo>
                    <a:pt x="1139509" y="165240"/>
                    <a:pt x="1416397" y="96318"/>
                    <a:pt x="1733330" y="0"/>
                  </a:cubicBezTo>
                  <a:cubicBezTo>
                    <a:pt x="1214150" y="746678"/>
                    <a:pt x="621118" y="881932"/>
                    <a:pt x="0" y="10720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5209" y="641967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F30B9BE-12C4-4C2D-B053-6FD24FFBE0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292080" y="414189"/>
            <a:ext cx="45719" cy="216024"/>
          </a:xfrm>
          <a:prstGeom prst="rect">
            <a:avLst/>
          </a:prstGeom>
          <a:solidFill>
            <a:srgbClr val="30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337798" y="353416"/>
            <a:ext cx="2330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V. OAK</a:t>
            </a:r>
            <a:r>
              <a:rPr lang="ko-KR" alt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사업 안내</a:t>
            </a:r>
          </a:p>
        </p:txBody>
      </p:sp>
      <p:pic>
        <p:nvPicPr>
          <p:cNvPr id="25" name="Picture 2" descr="국립중앙도서관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35856"/>
            <a:ext cx="1614348" cy="299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직선 연결선 25"/>
          <p:cNvCxnSpPr/>
          <p:nvPr userDrawn="1"/>
        </p:nvCxnSpPr>
        <p:spPr>
          <a:xfrm>
            <a:off x="0" y="6299200"/>
            <a:ext cx="9148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2" y="6380596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16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3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407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이등변 삼각형 11"/>
          <p:cNvSpPr/>
          <p:nvPr userDrawn="1"/>
        </p:nvSpPr>
        <p:spPr>
          <a:xfrm rot="5400000" flipH="1" flipV="1">
            <a:off x="8167836" y="-211461"/>
            <a:ext cx="764706" cy="1187626"/>
          </a:xfrm>
          <a:prstGeom prst="triangle">
            <a:avLst>
              <a:gd name="adj" fmla="val 0"/>
            </a:avLst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메인52 copy.png"/>
          <p:cNvPicPr>
            <a:picLocks noChangeAspect="1"/>
          </p:cNvPicPr>
          <p:nvPr userDrawn="1"/>
        </p:nvPicPr>
        <p:blipFill>
          <a:blip r:embed="rId2" cstate="print"/>
          <a:srcRect r="26373" b="27948"/>
          <a:stretch>
            <a:fillRect/>
          </a:stretch>
        </p:blipFill>
        <p:spPr>
          <a:xfrm flipH="1">
            <a:off x="8063023" y="116731"/>
            <a:ext cx="971600" cy="713111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0" y="764704"/>
            <a:ext cx="9144000" cy="45719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8"/>
          <p:cNvGrpSpPr/>
          <p:nvPr userDrawn="1"/>
        </p:nvGrpSpPr>
        <p:grpSpPr>
          <a:xfrm>
            <a:off x="8621051" y="6381328"/>
            <a:ext cx="527712" cy="481588"/>
            <a:chOff x="7965902" y="5783441"/>
            <a:chExt cx="1182861" cy="1079475"/>
          </a:xfrm>
        </p:grpSpPr>
        <p:sp>
          <p:nvSpPr>
            <p:cNvPr id="17" name="자유형 16"/>
            <p:cNvSpPr/>
            <p:nvPr userDrawn="1"/>
          </p:nvSpPr>
          <p:spPr>
            <a:xfrm>
              <a:off x="7979032" y="5786131"/>
              <a:ext cx="1166172" cy="1076785"/>
            </a:xfrm>
            <a:custGeom>
              <a:avLst/>
              <a:gdLst>
                <a:gd name="connsiteX0" fmla="*/ 1179871 w 1179871"/>
                <a:gd name="connsiteY0" fmla="*/ 1081548 h 1091380"/>
                <a:gd name="connsiteX1" fmla="*/ 1179871 w 1179871"/>
                <a:gd name="connsiteY1" fmla="*/ 1081548 h 1091380"/>
                <a:gd name="connsiteX2" fmla="*/ 1170038 w 1179871"/>
                <a:gd name="connsiteY2" fmla="*/ 0 h 1091380"/>
                <a:gd name="connsiteX3" fmla="*/ 0 w 1179871"/>
                <a:gd name="connsiteY3" fmla="*/ 1091380 h 1091380"/>
                <a:gd name="connsiteX4" fmla="*/ 1179871 w 1179871"/>
                <a:gd name="connsiteY4" fmla="*/ 1081548 h 1091380"/>
                <a:gd name="connsiteX0" fmla="*/ 1184633 w 1184633"/>
                <a:gd name="connsiteY0" fmla="*/ 1081548 h 1081548"/>
                <a:gd name="connsiteX1" fmla="*/ 1184633 w 1184633"/>
                <a:gd name="connsiteY1" fmla="*/ 1081548 h 1081548"/>
                <a:gd name="connsiteX2" fmla="*/ 1174800 w 1184633"/>
                <a:gd name="connsiteY2" fmla="*/ 0 h 1081548"/>
                <a:gd name="connsiteX3" fmla="*/ 0 w 1184633"/>
                <a:gd name="connsiteY3" fmla="*/ 1072330 h 1081548"/>
                <a:gd name="connsiteX4" fmla="*/ 1184633 w 1184633"/>
                <a:gd name="connsiteY4" fmla="*/ 1081548 h 1081548"/>
                <a:gd name="connsiteX0" fmla="*/ 1184633 w 1184633"/>
                <a:gd name="connsiteY0" fmla="*/ 1081548 h 1081548"/>
                <a:gd name="connsiteX1" fmla="*/ 1184633 w 1184633"/>
                <a:gd name="connsiteY1" fmla="*/ 1081548 h 1081548"/>
                <a:gd name="connsiteX2" fmla="*/ 1174800 w 1184633"/>
                <a:gd name="connsiteY2" fmla="*/ 0 h 1081548"/>
                <a:gd name="connsiteX3" fmla="*/ 0 w 1184633"/>
                <a:gd name="connsiteY3" fmla="*/ 1079473 h 1081548"/>
                <a:gd name="connsiteX4" fmla="*/ 1184633 w 1184633"/>
                <a:gd name="connsiteY4" fmla="*/ 1081548 h 1081548"/>
                <a:gd name="connsiteX0" fmla="*/ 1184633 w 1184633"/>
                <a:gd name="connsiteY0" fmla="*/ 1076785 h 1076785"/>
                <a:gd name="connsiteX1" fmla="*/ 1184633 w 1184633"/>
                <a:gd name="connsiteY1" fmla="*/ 1076785 h 1076785"/>
                <a:gd name="connsiteX2" fmla="*/ 1162894 w 1184633"/>
                <a:gd name="connsiteY2" fmla="*/ 0 h 1076785"/>
                <a:gd name="connsiteX3" fmla="*/ 0 w 1184633"/>
                <a:gd name="connsiteY3" fmla="*/ 1074710 h 1076785"/>
                <a:gd name="connsiteX4" fmla="*/ 1184633 w 1184633"/>
                <a:gd name="connsiteY4" fmla="*/ 1076785 h 1076785"/>
                <a:gd name="connsiteX0" fmla="*/ 1160820 w 1184633"/>
                <a:gd name="connsiteY0" fmla="*/ 1076785 h 1076785"/>
                <a:gd name="connsiteX1" fmla="*/ 1184633 w 1184633"/>
                <a:gd name="connsiteY1" fmla="*/ 1076785 h 1076785"/>
                <a:gd name="connsiteX2" fmla="*/ 1162894 w 1184633"/>
                <a:gd name="connsiteY2" fmla="*/ 0 h 1076785"/>
                <a:gd name="connsiteX3" fmla="*/ 0 w 1184633"/>
                <a:gd name="connsiteY3" fmla="*/ 1074710 h 1076785"/>
                <a:gd name="connsiteX4" fmla="*/ 1160820 w 1184633"/>
                <a:gd name="connsiteY4" fmla="*/ 1076785 h 1076785"/>
                <a:gd name="connsiteX0" fmla="*/ 1160820 w 1166172"/>
                <a:gd name="connsiteY0" fmla="*/ 1076785 h 1076785"/>
                <a:gd name="connsiteX1" fmla="*/ 1165583 w 1166172"/>
                <a:gd name="connsiteY1" fmla="*/ 1076785 h 1076785"/>
                <a:gd name="connsiteX2" fmla="*/ 1162894 w 1166172"/>
                <a:gd name="connsiteY2" fmla="*/ 0 h 1076785"/>
                <a:gd name="connsiteX3" fmla="*/ 0 w 1166172"/>
                <a:gd name="connsiteY3" fmla="*/ 1074710 h 1076785"/>
                <a:gd name="connsiteX4" fmla="*/ 1160820 w 1166172"/>
                <a:gd name="connsiteY4" fmla="*/ 1076785 h 107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172" h="1076785">
                  <a:moveTo>
                    <a:pt x="1160820" y="1076785"/>
                  </a:moveTo>
                  <a:lnTo>
                    <a:pt x="1165583" y="1076785"/>
                  </a:lnTo>
                  <a:cubicBezTo>
                    <a:pt x="1162305" y="716269"/>
                    <a:pt x="1166172" y="360516"/>
                    <a:pt x="1162894" y="0"/>
                  </a:cubicBezTo>
                  <a:lnTo>
                    <a:pt x="0" y="1074710"/>
                  </a:lnTo>
                  <a:lnTo>
                    <a:pt x="1160820" y="10767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 userDrawn="1"/>
          </p:nvSpPr>
          <p:spPr>
            <a:xfrm>
              <a:off x="7965902" y="5783441"/>
              <a:ext cx="1182861" cy="1072024"/>
            </a:xfrm>
            <a:custGeom>
              <a:avLst/>
              <a:gdLst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131665 h 1131665"/>
                <a:gd name="connsiteX1" fmla="*/ 609600 w 1740310"/>
                <a:gd name="connsiteY1" fmla="*/ 148439 h 1131665"/>
                <a:gd name="connsiteX2" fmla="*/ 1740310 w 1740310"/>
                <a:gd name="connsiteY2" fmla="*/ 50116 h 1131665"/>
                <a:gd name="connsiteX3" fmla="*/ 0 w 1740310"/>
                <a:gd name="connsiteY3" fmla="*/ 1131665 h 1131665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40310"/>
                <a:gd name="connsiteY0" fmla="*/ 1081549 h 1081549"/>
                <a:gd name="connsiteX1" fmla="*/ 609600 w 1740310"/>
                <a:gd name="connsiteY1" fmla="*/ 98323 h 1081549"/>
                <a:gd name="connsiteX2" fmla="*/ 1740310 w 1740310"/>
                <a:gd name="connsiteY2" fmla="*/ 0 h 1081549"/>
                <a:gd name="connsiteX3" fmla="*/ 0 w 1740310"/>
                <a:gd name="connsiteY3" fmla="*/ 1081549 h 1081549"/>
                <a:gd name="connsiteX0" fmla="*/ 0 w 1733330"/>
                <a:gd name="connsiteY0" fmla="*/ 1072024 h 1072024"/>
                <a:gd name="connsiteX1" fmla="*/ 602620 w 1733330"/>
                <a:gd name="connsiteY1" fmla="*/ 98323 h 1072024"/>
                <a:gd name="connsiteX2" fmla="*/ 1733330 w 1733330"/>
                <a:gd name="connsiteY2" fmla="*/ 0 h 1072024"/>
                <a:gd name="connsiteX3" fmla="*/ 0 w 1733330"/>
                <a:gd name="connsiteY3" fmla="*/ 1072024 h 10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330" h="1072024">
                  <a:moveTo>
                    <a:pt x="0" y="1072024"/>
                  </a:moveTo>
                  <a:cubicBezTo>
                    <a:pt x="692895" y="655693"/>
                    <a:pt x="903942" y="359751"/>
                    <a:pt x="602620" y="98323"/>
                  </a:cubicBezTo>
                  <a:cubicBezTo>
                    <a:pt x="1139509" y="165240"/>
                    <a:pt x="1416397" y="96318"/>
                    <a:pt x="1733330" y="0"/>
                  </a:cubicBezTo>
                  <a:cubicBezTo>
                    <a:pt x="1214150" y="746678"/>
                    <a:pt x="621118" y="881932"/>
                    <a:pt x="0" y="10720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5209" y="641967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F30B9BE-12C4-4C2D-B053-6FD24FFBE0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292080" y="414189"/>
            <a:ext cx="45719" cy="216024"/>
          </a:xfrm>
          <a:prstGeom prst="rect">
            <a:avLst/>
          </a:prstGeom>
          <a:solidFill>
            <a:srgbClr val="30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337798" y="353416"/>
            <a:ext cx="2330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V. OAK</a:t>
            </a:r>
            <a:r>
              <a:rPr lang="ko-KR" alt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사업 안내</a:t>
            </a:r>
          </a:p>
        </p:txBody>
      </p:sp>
      <p:pic>
        <p:nvPicPr>
          <p:cNvPr id="25" name="Picture 2" descr="국립중앙도서관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35856"/>
            <a:ext cx="1614348" cy="299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직선 연결선 25"/>
          <p:cNvCxnSpPr/>
          <p:nvPr userDrawn="1"/>
        </p:nvCxnSpPr>
        <p:spPr>
          <a:xfrm>
            <a:off x="0" y="6299200"/>
            <a:ext cx="9148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2" y="6380596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16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34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5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7"/>
          <p:cNvSpPr txBox="1">
            <a:spLocks noChangeArrowheads="1"/>
          </p:cNvSpPr>
          <p:nvPr userDrawn="1"/>
        </p:nvSpPr>
        <p:spPr bwMode="auto">
          <a:xfrm>
            <a:off x="3509456" y="6438710"/>
            <a:ext cx="2117725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9pPr>
          </a:lstStyle>
          <a:p>
            <a:pPr algn="ctr" eaLnBrk="1" latinLnBrk="1" hangingPunct="1">
              <a:defRPr/>
            </a:pPr>
            <a:fld id="{7963F18F-5525-4457-9668-66A3F127DB0D}" type="slidenum">
              <a:rPr lang="en-US" altLang="ko-KR" sz="1400" b="1" smtClean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r>
              <a:rPr lang="en-US" altLang="ko-KR" sz="8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/29</a:t>
            </a:r>
          </a:p>
        </p:txBody>
      </p:sp>
      <p:pic>
        <p:nvPicPr>
          <p:cNvPr id="4" name="Picture 2" descr="국립중앙도서관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35856"/>
            <a:ext cx="1614348" cy="2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882" y="6380596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326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9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국립중앙도서관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35856"/>
            <a:ext cx="1614348" cy="2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882" y="6380596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93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882" y="6380596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국립중앙도서관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35856"/>
            <a:ext cx="1614348" cy="2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0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8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hyperlink" Target="http://www.oak.go.kr/main/main.do" TargetMode="External"/><Relationship Id="rId5" Type="http://schemas.openxmlformats.org/officeDocument/2006/relationships/image" Target="../media/image12.wmf"/><Relationship Id="rId10" Type="http://schemas.microsoft.com/office/2007/relationships/diagramDrawing" Target="../diagrams/drawing1.xml"/><Relationship Id="rId4" Type="http://schemas.openxmlformats.org/officeDocument/2006/relationships/image" Target="../media/image11.wm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660232" y="2708920"/>
            <a:ext cx="24837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착수보고회</a:t>
            </a:r>
            <a:endParaRPr lang="ko-KR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3207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2015. 06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6" name="Picture 2" descr="C:\Users\kwm\Documents\네이트온 받은 파일\발표자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"/>
            <a:ext cx="9144000" cy="6857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5618" y="13847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rgbClr val="036799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2016</a:t>
            </a:r>
            <a:r>
              <a:rPr lang="ko-KR" altLang="en-US" sz="2800" b="1" dirty="0" smtClean="0">
                <a:solidFill>
                  <a:srgbClr val="036799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년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국립중앙도서관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OAK(Open Access Korea)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사업소개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292080" y="1331047"/>
            <a:ext cx="3786104" cy="45719"/>
            <a:chOff x="0" y="2204864"/>
            <a:chExt cx="755576" cy="288032"/>
          </a:xfrm>
        </p:grpSpPr>
        <p:sp>
          <p:nvSpPr>
            <p:cNvPr id="7" name="직사각형 6"/>
            <p:cNvSpPr/>
            <p:nvPr/>
          </p:nvSpPr>
          <p:spPr>
            <a:xfrm>
              <a:off x="0" y="2204864"/>
              <a:ext cx="755576" cy="288032"/>
            </a:xfrm>
            <a:prstGeom prst="rect">
              <a:avLst/>
            </a:prstGeom>
            <a:solidFill>
              <a:srgbClr val="036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endParaRPr lang="ko-KR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644" y="2205608"/>
              <a:ext cx="2215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83968" y="4941168"/>
            <a:ext cx="461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+mj-ea"/>
                <a:ea typeface="+mj-ea"/>
              </a:rPr>
              <a:t>2016. 3. 11</a:t>
            </a:r>
          </a:p>
          <a:p>
            <a:pPr algn="r"/>
            <a:r>
              <a:rPr lang="ko-KR" altLang="en-US" sz="1600" b="1" dirty="0" smtClean="0">
                <a:latin typeface="+mj-ea"/>
                <a:ea typeface="+mj-ea"/>
              </a:rPr>
              <a:t>국립중앙도서관 디지털기획과 김경철 </a:t>
            </a:r>
            <a:endParaRPr lang="ko-KR" altLang="en-US" sz="1600" b="1" dirty="0">
              <a:latin typeface="+mj-ea"/>
              <a:ea typeface="+mj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1296143" cy="4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7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</a:t>
            </a:r>
            <a:r>
              <a:rPr lang="ko-KR" alt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 사업 결과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Picture 67" descr="그림3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58" b="3871"/>
          <a:stretch>
            <a:fillRect/>
          </a:stretch>
        </p:blipFill>
        <p:spPr bwMode="auto">
          <a:xfrm rot="10800000">
            <a:off x="3742986" y="764703"/>
            <a:ext cx="612989" cy="4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6635159" y="260648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□■□□□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OAK 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 개요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69046" y="980037"/>
            <a:ext cx="4430946" cy="2168372"/>
            <a:chOff x="256632" y="879101"/>
            <a:chExt cx="3641343" cy="1781074"/>
          </a:xfrm>
        </p:grpSpPr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1691679" y="1001021"/>
              <a:ext cx="2206296" cy="147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marL="119063" indent="-119063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en-US" altLang="ko-KR" sz="1600" dirty="0" smtClean="0">
                  <a:latin typeface="+mj-ea"/>
                  <a:ea typeface="+mj-ea"/>
                </a:rPr>
                <a:t>OAK </a:t>
              </a:r>
              <a:r>
                <a:rPr lang="ko-KR" altLang="en-US" sz="1600" dirty="0" err="1" smtClean="0">
                  <a:latin typeface="+mj-ea"/>
                  <a:ea typeface="+mj-ea"/>
                </a:rPr>
                <a:t>리포지터리</a:t>
              </a:r>
              <a:r>
                <a:rPr lang="ko-KR" altLang="en-US" sz="1600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err="1" smtClean="0">
                  <a:latin typeface="+mj-ea"/>
                  <a:ea typeface="+mj-ea"/>
                </a:rPr>
                <a:t>오픈소스</a:t>
              </a:r>
              <a:r>
                <a:rPr lang="ko-KR" altLang="en-US" sz="1600" dirty="0" smtClean="0">
                  <a:latin typeface="+mj-ea"/>
                  <a:ea typeface="+mj-ea"/>
                </a:rPr>
                <a:t> </a:t>
              </a:r>
              <a:r>
                <a:rPr lang="en-US" altLang="ko-KR" sz="1600" dirty="0" smtClean="0">
                  <a:latin typeface="+mj-ea"/>
                  <a:ea typeface="+mj-ea"/>
                </a:rPr>
                <a:t>(</a:t>
              </a:r>
              <a:r>
                <a:rPr lang="en-US" altLang="ko-KR" sz="1600" dirty="0" err="1" smtClean="0">
                  <a:latin typeface="+mj-ea"/>
                  <a:ea typeface="+mj-ea"/>
                </a:rPr>
                <a:t>DSpace</a:t>
              </a:r>
              <a:r>
                <a:rPr lang="en-US" altLang="ko-KR" sz="1600" dirty="0" smtClean="0">
                  <a:latin typeface="+mj-ea"/>
                  <a:ea typeface="+mj-ea"/>
                </a:rPr>
                <a:t> 5,x) </a:t>
              </a:r>
              <a:r>
                <a:rPr lang="ko-KR" altLang="en-US" sz="1600" dirty="0" smtClean="0">
                  <a:latin typeface="+mj-ea"/>
                  <a:ea typeface="+mj-ea"/>
                </a:rPr>
                <a:t>개발</a:t>
              </a:r>
              <a:r>
                <a:rPr lang="en-US" altLang="ko-KR" sz="1600" dirty="0" smtClean="0">
                  <a:latin typeface="+mj-ea"/>
                  <a:ea typeface="+mj-ea"/>
                </a:rPr>
                <a:t>.</a:t>
              </a:r>
              <a:r>
                <a:rPr lang="ko-KR" altLang="en-US" sz="1600" dirty="0" smtClean="0">
                  <a:latin typeface="+mj-ea"/>
                  <a:ea typeface="+mj-ea"/>
                </a:rPr>
                <a:t>보급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en-US" altLang="ko-KR" sz="1600" dirty="0" smtClean="0">
                  <a:latin typeface="+mj-ea"/>
                  <a:ea typeface="+mj-ea"/>
                </a:rPr>
                <a:t>OAK</a:t>
              </a:r>
              <a:r>
                <a:rPr lang="ko-KR" altLang="en-US" sz="1600" dirty="0" err="1" smtClean="0">
                  <a:latin typeface="+mj-ea"/>
                  <a:ea typeface="+mj-ea"/>
                </a:rPr>
                <a:t>리포지터리</a:t>
              </a:r>
              <a:r>
                <a:rPr lang="ko-KR" altLang="en-US" sz="1600" dirty="0" smtClean="0">
                  <a:latin typeface="+mj-ea"/>
                  <a:ea typeface="+mj-ea"/>
                </a:rPr>
                <a:t> 구축</a:t>
              </a:r>
              <a:r>
                <a:rPr lang="en-US" altLang="ko-KR" sz="1600" dirty="0" smtClean="0">
                  <a:latin typeface="+mj-ea"/>
                  <a:ea typeface="+mj-ea"/>
                </a:rPr>
                <a:t>.</a:t>
              </a:r>
              <a:r>
                <a:rPr lang="ko-KR" altLang="en-US" sz="1600" dirty="0" smtClean="0">
                  <a:latin typeface="+mj-ea"/>
                  <a:ea typeface="+mj-ea"/>
                </a:rPr>
                <a:t>계획수립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smtClean="0">
                  <a:latin typeface="+mj-ea"/>
                  <a:ea typeface="+mj-ea"/>
                </a:rPr>
                <a:t>신규 </a:t>
              </a:r>
              <a:r>
                <a:rPr lang="en-US" altLang="ko-KR" sz="1600" dirty="0" smtClean="0">
                  <a:latin typeface="+mj-ea"/>
                  <a:ea typeface="+mj-ea"/>
                </a:rPr>
                <a:t>: 8</a:t>
              </a:r>
              <a:r>
                <a:rPr lang="ko-KR" altLang="en-US" sz="1600" dirty="0" smtClean="0">
                  <a:latin typeface="+mj-ea"/>
                  <a:ea typeface="+mj-ea"/>
                </a:rPr>
                <a:t>개 </a:t>
              </a:r>
              <a:r>
                <a:rPr lang="en-US" altLang="ko-KR" sz="1600" dirty="0" smtClean="0">
                  <a:latin typeface="+mj-ea"/>
                  <a:ea typeface="+mj-ea"/>
                </a:rPr>
                <a:t>/ </a:t>
              </a:r>
              <a:r>
                <a:rPr lang="ko-KR" altLang="en-US" sz="1600" dirty="0" smtClean="0">
                  <a:latin typeface="+mj-ea"/>
                  <a:ea typeface="+mj-ea"/>
                </a:rPr>
                <a:t>개선 </a:t>
              </a:r>
              <a:r>
                <a:rPr lang="en-US" altLang="ko-KR" sz="1600" dirty="0" smtClean="0">
                  <a:latin typeface="+mj-ea"/>
                  <a:ea typeface="+mj-ea"/>
                </a:rPr>
                <a:t>: 2</a:t>
              </a:r>
              <a:r>
                <a:rPr lang="ko-KR" altLang="en-US" sz="1600" dirty="0" smtClean="0">
                  <a:latin typeface="+mj-ea"/>
                  <a:ea typeface="+mj-ea"/>
                </a:rPr>
                <a:t>개</a:t>
              </a:r>
              <a:endParaRPr lang="en-US" altLang="ko-KR" sz="1600" dirty="0" smtClean="0">
                <a:latin typeface="+mj-ea"/>
                <a:ea typeface="+mj-ea"/>
              </a:endParaRPr>
            </a:p>
          </p:txBody>
        </p:sp>
        <p:sp>
          <p:nvSpPr>
            <p:cNvPr id="28" name="Line 167"/>
            <p:cNvSpPr>
              <a:spLocks noChangeShapeType="1"/>
            </p:cNvSpPr>
            <p:nvPr/>
          </p:nvSpPr>
          <p:spPr bwMode="auto">
            <a:xfrm>
              <a:off x="1187624" y="2638755"/>
              <a:ext cx="25558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Line 168"/>
            <p:cNvSpPr>
              <a:spLocks noChangeShapeType="1"/>
            </p:cNvSpPr>
            <p:nvPr/>
          </p:nvSpPr>
          <p:spPr bwMode="auto">
            <a:xfrm>
              <a:off x="1187623" y="879101"/>
              <a:ext cx="259200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4" name="Picture 152" descr="그림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2" y="879101"/>
              <a:ext cx="1325855" cy="1781074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36" name="Text Box 91"/>
          <p:cNvSpPr txBox="1">
            <a:spLocks noChangeArrowheads="1"/>
          </p:cNvSpPr>
          <p:nvPr/>
        </p:nvSpPr>
        <p:spPr bwMode="auto">
          <a:xfrm flipH="1">
            <a:off x="278868" y="1763129"/>
            <a:ext cx="1268795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국가지식정보저장소</a:t>
            </a:r>
            <a:r>
              <a:rPr lang="en-US" altLang="ko-KR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(OAK Repository) </a:t>
            </a: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altLang="ko-KR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구축 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69046" y="3621172"/>
            <a:ext cx="4293342" cy="2395252"/>
            <a:chOff x="213061" y="2933075"/>
            <a:chExt cx="3653163" cy="2464526"/>
          </a:xfrm>
        </p:grpSpPr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1701132" y="3026390"/>
              <a:ext cx="2165092" cy="237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marL="119063" indent="-119063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리포지터리신규보급기관</a:t>
              </a:r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60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협약식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리포지터리</a:t>
              </a:r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운영기관 협의회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컨퍼런스</a:t>
              </a:r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개최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전문가워킹그룹운영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이용자만족도조사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en-US" altLang="ko-KR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OAK </a:t>
              </a:r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홍보를 위한 단체지원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 eaLnBrk="1" fontAlgn="auto" hangingPunct="1">
                <a:lnSpc>
                  <a:spcPct val="10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endPara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Line 169"/>
            <p:cNvSpPr>
              <a:spLocks noChangeShapeType="1"/>
            </p:cNvSpPr>
            <p:nvPr/>
          </p:nvSpPr>
          <p:spPr bwMode="auto">
            <a:xfrm>
              <a:off x="1187624" y="2946790"/>
              <a:ext cx="25558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Line 167"/>
            <p:cNvSpPr>
              <a:spLocks noChangeShapeType="1"/>
            </p:cNvSpPr>
            <p:nvPr/>
          </p:nvSpPr>
          <p:spPr bwMode="auto">
            <a:xfrm>
              <a:off x="1187624" y="5378823"/>
              <a:ext cx="25558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5" name="Picture 156" descr="그림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61" y="2933075"/>
              <a:ext cx="1374845" cy="245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 Box 91"/>
          <p:cNvSpPr txBox="1">
            <a:spLocks noChangeArrowheads="1"/>
          </p:cNvSpPr>
          <p:nvPr/>
        </p:nvSpPr>
        <p:spPr bwMode="auto">
          <a:xfrm flipH="1">
            <a:off x="250489" y="4350978"/>
            <a:ext cx="1297174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en-US" altLang="ko-KR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OAK</a:t>
            </a:r>
            <a:r>
              <a:rPr lang="ko-KR" altLang="en-US" sz="1600" b="1" kern="0" dirty="0" err="1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거버넌스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구축 확산</a:t>
            </a:r>
            <a:endParaRPr lang="ko-KR" altLang="en-US" sz="1600" b="1" kern="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6" name="그룹 12"/>
          <p:cNvGrpSpPr/>
          <p:nvPr/>
        </p:nvGrpSpPr>
        <p:grpSpPr>
          <a:xfrm>
            <a:off x="4499992" y="914665"/>
            <a:ext cx="4465291" cy="2304292"/>
            <a:chOff x="5281486" y="1058296"/>
            <a:chExt cx="3652071" cy="1866648"/>
          </a:xfrm>
        </p:grpSpPr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6721151" y="1115445"/>
              <a:ext cx="2212406" cy="180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 marL="119063" indent="-119063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defTabSz="839788" eaLnBrk="0" hangingPunct="0"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defTabSz="839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l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en-US" altLang="ko-KR" sz="1600" dirty="0" smtClean="0">
                  <a:latin typeface="+mj-ea"/>
                  <a:ea typeface="+mj-ea"/>
                </a:rPr>
                <a:t>OAK </a:t>
              </a:r>
              <a:r>
                <a:rPr lang="ko-KR" altLang="en-US" sz="1600" dirty="0" smtClean="0">
                  <a:latin typeface="+mj-ea"/>
                  <a:ea typeface="+mj-ea"/>
                </a:rPr>
                <a:t>포털 및 </a:t>
              </a:r>
              <a:r>
                <a:rPr lang="en-US" altLang="ko-KR" sz="1600" dirty="0" smtClean="0">
                  <a:latin typeface="+mj-ea"/>
                  <a:ea typeface="+mj-ea"/>
                </a:rPr>
                <a:t>OAK </a:t>
              </a:r>
              <a:r>
                <a:rPr lang="ko-KR" altLang="en-US" sz="1600" dirty="0" err="1" smtClean="0">
                  <a:latin typeface="+mj-ea"/>
                  <a:ea typeface="+mj-ea"/>
                </a:rPr>
                <a:t>센트럴</a:t>
              </a:r>
              <a:r>
                <a:rPr lang="ko-KR" altLang="en-US" sz="1600" dirty="0" smtClean="0">
                  <a:latin typeface="+mj-ea"/>
                  <a:ea typeface="+mj-ea"/>
                </a:rPr>
                <a:t> 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pPr algn="l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defRPr/>
              </a:pPr>
              <a:r>
                <a:rPr lang="en-US" altLang="ko-KR" sz="1600" dirty="0" smtClean="0">
                  <a:latin typeface="+mj-ea"/>
                  <a:ea typeface="+mj-ea"/>
                </a:rPr>
                <a:t>   </a:t>
              </a:r>
              <a:r>
                <a:rPr lang="ko-KR" altLang="en-US" sz="1600" dirty="0" err="1" smtClean="0">
                  <a:latin typeface="+mj-ea"/>
                  <a:ea typeface="+mj-ea"/>
                </a:rPr>
                <a:t>반응형</a:t>
              </a:r>
              <a:r>
                <a:rPr lang="ko-KR" altLang="en-US" sz="1600" dirty="0" smtClean="0">
                  <a:latin typeface="+mj-ea"/>
                  <a:ea typeface="+mj-ea"/>
                </a:rPr>
                <a:t> 웹 시스템 개발</a:t>
              </a:r>
              <a:endParaRPr lang="ko-KR" altLang="en-US" sz="1600" dirty="0">
                <a:latin typeface="+mj-ea"/>
                <a:ea typeface="+mj-ea"/>
              </a:endParaRPr>
            </a:p>
            <a:p>
              <a:pPr algn="l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en-US" altLang="ko-KR" sz="1600" dirty="0" smtClean="0">
                  <a:latin typeface="+mj-ea"/>
                  <a:ea typeface="+mj-ea"/>
                </a:rPr>
                <a:t>OAK </a:t>
              </a:r>
              <a:r>
                <a:rPr lang="ko-KR" altLang="en-US" sz="1600" dirty="0" smtClean="0">
                  <a:latin typeface="+mj-ea"/>
                  <a:ea typeface="+mj-ea"/>
                </a:rPr>
                <a:t>포털 및 </a:t>
              </a:r>
              <a:r>
                <a:rPr lang="en-US" altLang="ko-KR" sz="1600" dirty="0" smtClean="0">
                  <a:latin typeface="+mj-ea"/>
                  <a:ea typeface="+mj-ea"/>
                </a:rPr>
                <a:t>OAK </a:t>
              </a:r>
              <a:r>
                <a:rPr lang="ko-KR" altLang="en-US" sz="1600" dirty="0" err="1" smtClean="0">
                  <a:latin typeface="+mj-ea"/>
                  <a:ea typeface="+mj-ea"/>
                </a:rPr>
                <a:t>센트럴의</a:t>
              </a:r>
              <a:r>
                <a:rPr lang="ko-KR" altLang="en-US" sz="1600" dirty="0" smtClean="0">
                  <a:latin typeface="+mj-ea"/>
                  <a:ea typeface="+mj-ea"/>
                </a:rPr>
                <a:t> 디자인 및 사용자 </a:t>
              </a:r>
              <a:r>
                <a:rPr lang="en-US" altLang="ko-KR" sz="1600" dirty="0" smtClean="0">
                  <a:latin typeface="+mj-ea"/>
                  <a:ea typeface="+mj-ea"/>
                </a:rPr>
                <a:t>UI </a:t>
              </a:r>
              <a:r>
                <a:rPr lang="ko-KR" altLang="en-US" sz="1600" dirty="0" smtClean="0">
                  <a:latin typeface="+mj-ea"/>
                  <a:ea typeface="+mj-ea"/>
                </a:rPr>
                <a:t>개선</a:t>
              </a:r>
              <a:endParaRPr lang="en-US" altLang="ko-KR" sz="1600" dirty="0">
                <a:latin typeface="+mj-ea"/>
                <a:ea typeface="+mj-ea"/>
              </a:endParaRPr>
            </a:p>
            <a:p>
              <a:pPr algn="l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777777"/>
                </a:buClr>
                <a:buSzPct val="80000"/>
                <a:buFontTx/>
                <a:buBlip>
                  <a:blip r:embed="rId4"/>
                </a:buBlip>
                <a:defRPr/>
              </a:pPr>
              <a:r>
                <a:rPr lang="ko-KR" altLang="en-US" sz="1600" dirty="0" smtClean="0">
                  <a:latin typeface="+mj-ea"/>
                  <a:ea typeface="+mj-ea"/>
                </a:rPr>
                <a:t>관리자 모듈 기능개선 </a:t>
              </a:r>
              <a:r>
                <a:rPr lang="en-US" altLang="ko-KR" sz="1600" dirty="0" smtClean="0">
                  <a:latin typeface="+mj-ea"/>
                  <a:ea typeface="+mj-ea"/>
                </a:rPr>
                <a:t>(</a:t>
              </a:r>
              <a:r>
                <a:rPr lang="ko-KR" altLang="en-US" sz="1600" dirty="0" smtClean="0">
                  <a:latin typeface="+mj-ea"/>
                  <a:ea typeface="+mj-ea"/>
                </a:rPr>
                <a:t>통계 및 데이터 검증 시스템개선</a:t>
              </a:r>
              <a:r>
                <a:rPr lang="en-US" altLang="ko-KR" sz="1600" dirty="0" smtClean="0">
                  <a:latin typeface="+mj-ea"/>
                  <a:ea typeface="+mj-ea"/>
                </a:rPr>
                <a:t>)</a:t>
              </a:r>
            </a:p>
          </p:txBody>
        </p:sp>
        <p:sp>
          <p:nvSpPr>
            <p:cNvPr id="11" name="Line 167"/>
            <p:cNvSpPr>
              <a:spLocks noChangeShapeType="1"/>
            </p:cNvSpPr>
            <p:nvPr/>
          </p:nvSpPr>
          <p:spPr bwMode="auto">
            <a:xfrm>
              <a:off x="6170488" y="2885895"/>
              <a:ext cx="25558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Line 168"/>
            <p:cNvSpPr>
              <a:spLocks noChangeShapeType="1"/>
            </p:cNvSpPr>
            <p:nvPr/>
          </p:nvSpPr>
          <p:spPr bwMode="auto">
            <a:xfrm>
              <a:off x="6170488" y="1074411"/>
              <a:ext cx="25558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" name="Picture 152" descr="그림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486" y="1058296"/>
              <a:ext cx="1332000" cy="18478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91"/>
            <p:cNvSpPr txBox="1">
              <a:spLocks noChangeArrowheads="1"/>
            </p:cNvSpPr>
            <p:nvPr/>
          </p:nvSpPr>
          <p:spPr bwMode="auto">
            <a:xfrm flipH="1">
              <a:off x="5309866" y="1115445"/>
              <a:ext cx="1278356" cy="180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lvl="1" indent="-92075" algn="ctr" defTabSz="885825">
                <a:lnSpc>
                  <a:spcPct val="90000"/>
                </a:lnSpc>
                <a:spcBef>
                  <a:spcPct val="10000"/>
                </a:spcBef>
                <a:buClr>
                  <a:sysClr val="windowText" lastClr="000000"/>
                </a:buClr>
                <a:tabLst>
                  <a:tab pos="5648325" algn="l"/>
                </a:tabLst>
                <a:defRPr/>
              </a:pPr>
              <a:r>
                <a:rPr lang="en-US" altLang="ko-KR" sz="1600" b="1" kern="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OA </a:t>
              </a:r>
              <a:r>
                <a:rPr lang="ko-KR" altLang="en-US" sz="1600" b="1" kern="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사이트 </a:t>
              </a:r>
              <a:endParaRPr lang="en-US" altLang="ko-KR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marL="0" lvl="1" indent="-92075" algn="ctr" defTabSz="885825">
                <a:lnSpc>
                  <a:spcPct val="90000"/>
                </a:lnSpc>
                <a:spcBef>
                  <a:spcPct val="10000"/>
                </a:spcBef>
                <a:buClr>
                  <a:sysClr val="windowText" lastClr="000000"/>
                </a:buClr>
                <a:tabLst>
                  <a:tab pos="5648325" algn="l"/>
                </a:tabLst>
                <a:defRPr/>
              </a:pPr>
              <a:r>
                <a:rPr lang="ko-KR" altLang="en-US" sz="1600" b="1" kern="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기능개발</a:t>
              </a:r>
              <a:endParaRPr lang="ko-KR" altLang="en-US" sz="1600" b="1" kern="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569390" y="3614855"/>
            <a:ext cx="4430593" cy="2383319"/>
            <a:chOff x="4713406" y="3264436"/>
            <a:chExt cx="4430593" cy="2383319"/>
          </a:xfrm>
        </p:grpSpPr>
        <p:grpSp>
          <p:nvGrpSpPr>
            <p:cNvPr id="66" name="그룹 12"/>
            <p:cNvGrpSpPr/>
            <p:nvPr/>
          </p:nvGrpSpPr>
          <p:grpSpPr>
            <a:xfrm>
              <a:off x="5992843" y="3284330"/>
              <a:ext cx="3151156" cy="2363425"/>
              <a:chOff x="6170488" y="1074411"/>
              <a:chExt cx="2577267" cy="1914550"/>
            </a:xfrm>
          </p:grpSpPr>
          <p:sp>
            <p:nvSpPr>
              <p:cNvPr id="67" name="Text Box 41"/>
              <p:cNvSpPr txBox="1">
                <a:spLocks noChangeArrowheads="1"/>
              </p:cNvSpPr>
              <p:nvPr/>
            </p:nvSpPr>
            <p:spPr bwMode="auto">
              <a:xfrm>
                <a:off x="6585923" y="1089782"/>
                <a:ext cx="2140439" cy="1809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Autofit/>
              </a:bodyPr>
              <a:lstStyle>
                <a:lvl1pPr marL="119063" indent="-119063" defTabSz="839788" eaLnBrk="0" hangingPunct="0"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defTabSz="839788" eaLnBrk="0" hangingPunct="0"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defTabSz="839788" eaLnBrk="0" hangingPunct="0"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defTabSz="839788" eaLnBrk="0" hangingPunct="0"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defTabSz="839788" eaLnBrk="0" hangingPunct="0"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algn="ctr" defTabSz="839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algn="ctr" defTabSz="839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algn="ctr" defTabSz="839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algn="ctr" defTabSz="8397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 b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l" eaLnBrk="1" fontAlgn="auto" hangingPunct="1">
                  <a:spcBef>
                    <a:spcPct val="35000"/>
                  </a:spcBef>
                  <a:spcAft>
                    <a:spcPts val="0"/>
                  </a:spcAft>
                  <a:buClr>
                    <a:srgbClr val="777777"/>
                  </a:buClr>
                  <a:buSzPct val="80000"/>
                  <a:buFontTx/>
                  <a:buBlip>
                    <a:blip r:embed="rId4"/>
                  </a:buBlip>
                  <a:defRPr/>
                </a:pPr>
                <a:r>
                  <a:rPr lang="ko-KR" altLang="en-US" sz="1600" dirty="0" smtClean="0">
                    <a:latin typeface="+mj-ea"/>
                    <a:ea typeface="+mj-ea"/>
                  </a:rPr>
                  <a:t>학회 투고규정</a:t>
                </a:r>
                <a:r>
                  <a:rPr lang="en-US" altLang="ko-KR" sz="1600" dirty="0" smtClean="0">
                    <a:latin typeface="+mj-ea"/>
                    <a:ea typeface="+mj-ea"/>
                  </a:rPr>
                  <a:t>, </a:t>
                </a:r>
                <a:r>
                  <a:rPr lang="ko-KR" altLang="en-US" sz="1600" dirty="0" smtClean="0">
                    <a:latin typeface="+mj-ea"/>
                    <a:ea typeface="+mj-ea"/>
                  </a:rPr>
                  <a:t>저작권정책 확인</a:t>
                </a:r>
                <a:endParaRPr lang="en-US" altLang="ko-KR" sz="1600" dirty="0" smtClean="0">
                  <a:latin typeface="+mj-ea"/>
                  <a:ea typeface="+mj-ea"/>
                </a:endParaRPr>
              </a:p>
              <a:p>
                <a:pPr algn="l" eaLnBrk="1" fontAlgn="auto" hangingPunct="1">
                  <a:spcBef>
                    <a:spcPct val="35000"/>
                  </a:spcBef>
                  <a:spcAft>
                    <a:spcPts val="0"/>
                  </a:spcAft>
                  <a:buClr>
                    <a:srgbClr val="777777"/>
                  </a:buClr>
                  <a:buSzPct val="80000"/>
                  <a:buFontTx/>
                  <a:buBlip>
                    <a:blip r:embed="rId4"/>
                  </a:buBlip>
                  <a:defRPr/>
                </a:pPr>
                <a:r>
                  <a:rPr lang="en-US" altLang="ko-KR" sz="1600" dirty="0" smtClean="0">
                    <a:latin typeface="+mj-ea"/>
                    <a:ea typeface="+mj-ea"/>
                  </a:rPr>
                  <a:t>Sherpa Romeo / </a:t>
                </a:r>
                <a:r>
                  <a:rPr lang="ko-KR" altLang="en-US" sz="1600" dirty="0" smtClean="0">
                    <a:latin typeface="+mj-ea"/>
                    <a:ea typeface="+mj-ea"/>
                  </a:rPr>
                  <a:t>한국연구재단 </a:t>
                </a:r>
                <a:r>
                  <a:rPr lang="en-US" altLang="ko-KR" sz="1600" dirty="0" smtClean="0">
                    <a:latin typeface="+mj-ea"/>
                    <a:ea typeface="+mj-ea"/>
                  </a:rPr>
                  <a:t>/ KISTI </a:t>
                </a:r>
                <a:r>
                  <a:rPr lang="ko-KR" altLang="en-US" sz="1600" dirty="0" smtClean="0">
                    <a:latin typeface="+mj-ea"/>
                    <a:ea typeface="+mj-ea"/>
                  </a:rPr>
                  <a:t>데이터</a:t>
                </a:r>
                <a:r>
                  <a:rPr lang="en-US" altLang="ko-KR" sz="1600" dirty="0" smtClean="0">
                    <a:latin typeface="+mj-ea"/>
                    <a:ea typeface="+mj-ea"/>
                  </a:rPr>
                  <a:t> </a:t>
                </a:r>
                <a:r>
                  <a:rPr lang="ko-KR" altLang="en-US" sz="1600" dirty="0" smtClean="0">
                    <a:latin typeface="+mj-ea"/>
                    <a:ea typeface="+mj-ea"/>
                  </a:rPr>
                  <a:t>연계</a:t>
                </a:r>
                <a:endParaRPr lang="en-US" altLang="ko-KR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8" name="Line 167"/>
              <p:cNvSpPr>
                <a:spLocks noChangeShapeType="1"/>
              </p:cNvSpPr>
              <p:nvPr/>
            </p:nvSpPr>
            <p:spPr bwMode="auto">
              <a:xfrm>
                <a:off x="6191880" y="2988961"/>
                <a:ext cx="2555875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9" name="Line 168"/>
              <p:cNvSpPr>
                <a:spLocks noChangeShapeType="1"/>
              </p:cNvSpPr>
              <p:nvPr/>
            </p:nvSpPr>
            <p:spPr bwMode="auto">
              <a:xfrm>
                <a:off x="6170488" y="1074411"/>
                <a:ext cx="2555875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pic>
          <p:nvPicPr>
            <p:cNvPr id="72" name="Picture 156" descr="그림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406" y="3264436"/>
              <a:ext cx="1613359" cy="238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Text Box 91"/>
          <p:cNvSpPr txBox="1">
            <a:spLocks noChangeArrowheads="1"/>
          </p:cNvSpPr>
          <p:nvPr/>
        </p:nvSpPr>
        <p:spPr bwMode="auto">
          <a:xfrm flipH="1">
            <a:off x="4800529" y="4077072"/>
            <a:ext cx="1297174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한국형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학술지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저작권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lvl="1" indent="-92075" algn="ctr" defTabSz="885825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안내</a:t>
            </a:r>
            <a:r>
              <a:rPr lang="ko-KR" altLang="en-US" sz="1600" b="1" kern="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600" b="1" kern="0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시스템</a:t>
            </a:r>
            <a:endParaRPr lang="en-US" altLang="ko-KR" sz="1600" b="1" kern="0" dirty="0" smtClean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1"/>
          <p:cNvSpPr txBox="1">
            <a:spLocks/>
          </p:cNvSpPr>
          <p:nvPr/>
        </p:nvSpPr>
        <p:spPr>
          <a:xfrm>
            <a:off x="611560" y="0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OAK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리포지터리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정의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직사각형 10"/>
          <p:cNvSpPr/>
          <p:nvPr/>
        </p:nvSpPr>
        <p:spPr>
          <a:xfrm>
            <a:off x="251520" y="3919024"/>
            <a:ext cx="8618487" cy="945629"/>
          </a:xfrm>
          <a:custGeom>
            <a:avLst/>
            <a:gdLst>
              <a:gd name="connsiteX0" fmla="*/ 0 w 8208912"/>
              <a:gd name="connsiteY0" fmla="*/ 0 h 936104"/>
              <a:gd name="connsiteX1" fmla="*/ 8208912 w 8208912"/>
              <a:gd name="connsiteY1" fmla="*/ 0 h 936104"/>
              <a:gd name="connsiteX2" fmla="*/ 8208912 w 8208912"/>
              <a:gd name="connsiteY2" fmla="*/ 936104 h 936104"/>
              <a:gd name="connsiteX3" fmla="*/ 0 w 8208912"/>
              <a:gd name="connsiteY3" fmla="*/ 936104 h 936104"/>
              <a:gd name="connsiteX4" fmla="*/ 0 w 8208912"/>
              <a:gd name="connsiteY4" fmla="*/ 0 h 936104"/>
              <a:gd name="connsiteX0" fmla="*/ 0 w 8208912"/>
              <a:gd name="connsiteY0" fmla="*/ 0 h 945629"/>
              <a:gd name="connsiteX1" fmla="*/ 8208912 w 8208912"/>
              <a:gd name="connsiteY1" fmla="*/ 0 h 945629"/>
              <a:gd name="connsiteX2" fmla="*/ 8208912 w 8208912"/>
              <a:gd name="connsiteY2" fmla="*/ 936104 h 945629"/>
              <a:gd name="connsiteX3" fmla="*/ 514350 w 8208912"/>
              <a:gd name="connsiteY3" fmla="*/ 945629 h 945629"/>
              <a:gd name="connsiteX4" fmla="*/ 0 w 8208912"/>
              <a:gd name="connsiteY4" fmla="*/ 0 h 945629"/>
              <a:gd name="connsiteX0" fmla="*/ 0 w 8618487"/>
              <a:gd name="connsiteY0" fmla="*/ 0 h 945629"/>
              <a:gd name="connsiteX1" fmla="*/ 82089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  <a:gd name="connsiteX0" fmla="*/ 0 w 8618487"/>
              <a:gd name="connsiteY0" fmla="*/ 0 h 945629"/>
              <a:gd name="connsiteX1" fmla="*/ 80946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487" h="945629">
                <a:moveTo>
                  <a:pt x="0" y="0"/>
                </a:moveTo>
                <a:lnTo>
                  <a:pt x="8094612" y="0"/>
                </a:lnTo>
                <a:lnTo>
                  <a:pt x="8618487" y="936104"/>
                </a:lnTo>
                <a:lnTo>
                  <a:pt x="514350" y="94562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7" name="직사각형 10"/>
          <p:cNvSpPr/>
          <p:nvPr/>
        </p:nvSpPr>
        <p:spPr>
          <a:xfrm>
            <a:off x="461399" y="2053851"/>
            <a:ext cx="8618487" cy="945629"/>
          </a:xfrm>
          <a:custGeom>
            <a:avLst/>
            <a:gdLst>
              <a:gd name="connsiteX0" fmla="*/ 0 w 8208912"/>
              <a:gd name="connsiteY0" fmla="*/ 0 h 936104"/>
              <a:gd name="connsiteX1" fmla="*/ 8208912 w 8208912"/>
              <a:gd name="connsiteY1" fmla="*/ 0 h 936104"/>
              <a:gd name="connsiteX2" fmla="*/ 8208912 w 8208912"/>
              <a:gd name="connsiteY2" fmla="*/ 936104 h 936104"/>
              <a:gd name="connsiteX3" fmla="*/ 0 w 8208912"/>
              <a:gd name="connsiteY3" fmla="*/ 936104 h 936104"/>
              <a:gd name="connsiteX4" fmla="*/ 0 w 8208912"/>
              <a:gd name="connsiteY4" fmla="*/ 0 h 936104"/>
              <a:gd name="connsiteX0" fmla="*/ 0 w 8208912"/>
              <a:gd name="connsiteY0" fmla="*/ 0 h 945629"/>
              <a:gd name="connsiteX1" fmla="*/ 8208912 w 8208912"/>
              <a:gd name="connsiteY1" fmla="*/ 0 h 945629"/>
              <a:gd name="connsiteX2" fmla="*/ 8208912 w 8208912"/>
              <a:gd name="connsiteY2" fmla="*/ 936104 h 945629"/>
              <a:gd name="connsiteX3" fmla="*/ 514350 w 8208912"/>
              <a:gd name="connsiteY3" fmla="*/ 945629 h 945629"/>
              <a:gd name="connsiteX4" fmla="*/ 0 w 8208912"/>
              <a:gd name="connsiteY4" fmla="*/ 0 h 945629"/>
              <a:gd name="connsiteX0" fmla="*/ 0 w 8618487"/>
              <a:gd name="connsiteY0" fmla="*/ 0 h 945629"/>
              <a:gd name="connsiteX1" fmla="*/ 82089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  <a:gd name="connsiteX0" fmla="*/ 0 w 8618487"/>
              <a:gd name="connsiteY0" fmla="*/ 0 h 945629"/>
              <a:gd name="connsiteX1" fmla="*/ 80946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487" h="945629">
                <a:moveTo>
                  <a:pt x="0" y="0"/>
                </a:moveTo>
                <a:lnTo>
                  <a:pt x="8094612" y="0"/>
                </a:lnTo>
                <a:lnTo>
                  <a:pt x="8618487" y="936104"/>
                </a:lnTo>
                <a:lnTo>
                  <a:pt x="514350" y="94562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직사각형 10"/>
          <p:cNvSpPr/>
          <p:nvPr/>
        </p:nvSpPr>
        <p:spPr>
          <a:xfrm flipH="1">
            <a:off x="0" y="2999480"/>
            <a:ext cx="8682601" cy="945629"/>
          </a:xfrm>
          <a:custGeom>
            <a:avLst/>
            <a:gdLst>
              <a:gd name="connsiteX0" fmla="*/ 0 w 8208912"/>
              <a:gd name="connsiteY0" fmla="*/ 0 h 936104"/>
              <a:gd name="connsiteX1" fmla="*/ 8208912 w 8208912"/>
              <a:gd name="connsiteY1" fmla="*/ 0 h 936104"/>
              <a:gd name="connsiteX2" fmla="*/ 8208912 w 8208912"/>
              <a:gd name="connsiteY2" fmla="*/ 936104 h 936104"/>
              <a:gd name="connsiteX3" fmla="*/ 0 w 8208912"/>
              <a:gd name="connsiteY3" fmla="*/ 936104 h 936104"/>
              <a:gd name="connsiteX4" fmla="*/ 0 w 8208912"/>
              <a:gd name="connsiteY4" fmla="*/ 0 h 936104"/>
              <a:gd name="connsiteX0" fmla="*/ 0 w 8208912"/>
              <a:gd name="connsiteY0" fmla="*/ 0 h 945629"/>
              <a:gd name="connsiteX1" fmla="*/ 8208912 w 8208912"/>
              <a:gd name="connsiteY1" fmla="*/ 0 h 945629"/>
              <a:gd name="connsiteX2" fmla="*/ 8208912 w 8208912"/>
              <a:gd name="connsiteY2" fmla="*/ 936104 h 945629"/>
              <a:gd name="connsiteX3" fmla="*/ 514350 w 8208912"/>
              <a:gd name="connsiteY3" fmla="*/ 945629 h 945629"/>
              <a:gd name="connsiteX4" fmla="*/ 0 w 8208912"/>
              <a:gd name="connsiteY4" fmla="*/ 0 h 945629"/>
              <a:gd name="connsiteX0" fmla="*/ 0 w 8618487"/>
              <a:gd name="connsiteY0" fmla="*/ 0 h 945629"/>
              <a:gd name="connsiteX1" fmla="*/ 82089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  <a:gd name="connsiteX0" fmla="*/ 0 w 8618487"/>
              <a:gd name="connsiteY0" fmla="*/ 0 h 945629"/>
              <a:gd name="connsiteX1" fmla="*/ 80946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487" h="945629">
                <a:moveTo>
                  <a:pt x="0" y="0"/>
                </a:moveTo>
                <a:lnTo>
                  <a:pt x="8094612" y="0"/>
                </a:lnTo>
                <a:lnTo>
                  <a:pt x="8618487" y="936104"/>
                </a:lnTo>
                <a:lnTo>
                  <a:pt x="514350" y="94562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752884" y="2221197"/>
            <a:ext cx="8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01</a:t>
            </a:r>
            <a:endParaRPr lang="en-US" altLang="ko-KR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1611284" y="2351480"/>
            <a:ext cx="36000" cy="64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755299" y="2351480"/>
            <a:ext cx="6755035" cy="53860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l">
              <a:spcBef>
                <a:spcPct val="70000"/>
              </a:spcBef>
              <a:defRPr/>
            </a:pPr>
            <a:r>
              <a:rPr lang="en-US" altLang="ko-KR" sz="1600" b="1" dirty="0">
                <a:solidFill>
                  <a:srgbClr val="FFFF00"/>
                </a:solidFill>
                <a:latin typeface="+mn-ea"/>
              </a:rPr>
              <a:t>Open Access Repository </a:t>
            </a:r>
            <a:r>
              <a:rPr lang="ko-KR" altLang="en-US" sz="1600" b="1" dirty="0">
                <a:solidFill>
                  <a:srgbClr val="FFFF00"/>
                </a:solidFill>
                <a:latin typeface="+mn-ea"/>
              </a:rPr>
              <a:t>소프트웨어로서 전세계적으로 가장 널리</a:t>
            </a:r>
            <a:r>
              <a:rPr lang="en-US" altLang="ko-KR" sz="1600" b="1" dirty="0">
                <a:solidFill>
                  <a:srgbClr val="FFFF00"/>
                </a:solidFill>
                <a:latin typeface="+mn-ea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latin typeface="+mn-ea"/>
              </a:rPr>
            </a:br>
            <a:r>
              <a:rPr lang="ko-KR" altLang="en-US" sz="1600" b="1" dirty="0">
                <a:solidFill>
                  <a:srgbClr val="FFFF00"/>
                </a:solidFill>
                <a:latin typeface="+mn-ea"/>
              </a:rPr>
              <a:t>사용되고 있는 </a:t>
            </a:r>
            <a:r>
              <a:rPr lang="en-US" altLang="ko-KR" sz="1600" b="1" dirty="0" err="1">
                <a:solidFill>
                  <a:srgbClr val="FFFF00"/>
                </a:solidFill>
                <a:latin typeface="+mn-ea"/>
              </a:rPr>
              <a:t>DSpace</a:t>
            </a:r>
            <a:r>
              <a:rPr lang="en-US" altLang="ko-KR" sz="1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FFFF00"/>
                </a:solidFill>
                <a:latin typeface="+mn-ea"/>
              </a:rPr>
              <a:t>를 기반으로 한 한국형 </a:t>
            </a:r>
            <a:r>
              <a:rPr lang="ko-KR" altLang="en-US" sz="1600" b="1" dirty="0" err="1">
                <a:solidFill>
                  <a:srgbClr val="FFFF00"/>
                </a:solidFill>
                <a:latin typeface="+mn-ea"/>
              </a:rPr>
              <a:t>오픈액세스</a:t>
            </a:r>
            <a:r>
              <a:rPr lang="ko-KR" altLang="en-US" sz="1600" b="1" dirty="0">
                <a:solidFill>
                  <a:srgbClr val="FFFF00"/>
                </a:solidFill>
                <a:latin typeface="+mn-ea"/>
              </a:rPr>
              <a:t> </a:t>
            </a:r>
            <a:r>
              <a:rPr lang="ko-KR" altLang="en-US" sz="1600" b="1" dirty="0" err="1" smtClean="0">
                <a:solidFill>
                  <a:srgbClr val="FFFF00"/>
                </a:solidFill>
                <a:latin typeface="+mn-ea"/>
              </a:rPr>
              <a:t>리포지터리</a:t>
            </a:r>
            <a:endParaRPr lang="ko-KR" altLang="en-US" sz="1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84132" y="3114112"/>
            <a:ext cx="8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02</a:t>
            </a:r>
            <a:endParaRPr lang="en-US" altLang="ko-KR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72791" y="3334952"/>
            <a:ext cx="5929039" cy="53860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60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여개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전자원문 포맷 및 표준 메타데이터 스키마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(DC,MODS)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를 지원하며 다양한 지식정보를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아카이빙하여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지식전산화 가능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8" name="직사각형 10"/>
          <p:cNvSpPr/>
          <p:nvPr/>
        </p:nvSpPr>
        <p:spPr>
          <a:xfrm flipH="1">
            <a:off x="461399" y="4859975"/>
            <a:ext cx="8682601" cy="945629"/>
          </a:xfrm>
          <a:custGeom>
            <a:avLst/>
            <a:gdLst>
              <a:gd name="connsiteX0" fmla="*/ 0 w 8208912"/>
              <a:gd name="connsiteY0" fmla="*/ 0 h 936104"/>
              <a:gd name="connsiteX1" fmla="*/ 8208912 w 8208912"/>
              <a:gd name="connsiteY1" fmla="*/ 0 h 936104"/>
              <a:gd name="connsiteX2" fmla="*/ 8208912 w 8208912"/>
              <a:gd name="connsiteY2" fmla="*/ 936104 h 936104"/>
              <a:gd name="connsiteX3" fmla="*/ 0 w 8208912"/>
              <a:gd name="connsiteY3" fmla="*/ 936104 h 936104"/>
              <a:gd name="connsiteX4" fmla="*/ 0 w 8208912"/>
              <a:gd name="connsiteY4" fmla="*/ 0 h 936104"/>
              <a:gd name="connsiteX0" fmla="*/ 0 w 8208912"/>
              <a:gd name="connsiteY0" fmla="*/ 0 h 945629"/>
              <a:gd name="connsiteX1" fmla="*/ 8208912 w 8208912"/>
              <a:gd name="connsiteY1" fmla="*/ 0 h 945629"/>
              <a:gd name="connsiteX2" fmla="*/ 8208912 w 8208912"/>
              <a:gd name="connsiteY2" fmla="*/ 936104 h 945629"/>
              <a:gd name="connsiteX3" fmla="*/ 514350 w 8208912"/>
              <a:gd name="connsiteY3" fmla="*/ 945629 h 945629"/>
              <a:gd name="connsiteX4" fmla="*/ 0 w 8208912"/>
              <a:gd name="connsiteY4" fmla="*/ 0 h 945629"/>
              <a:gd name="connsiteX0" fmla="*/ 0 w 8618487"/>
              <a:gd name="connsiteY0" fmla="*/ 0 h 945629"/>
              <a:gd name="connsiteX1" fmla="*/ 82089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  <a:gd name="connsiteX0" fmla="*/ 0 w 8618487"/>
              <a:gd name="connsiteY0" fmla="*/ 0 h 945629"/>
              <a:gd name="connsiteX1" fmla="*/ 8094612 w 8618487"/>
              <a:gd name="connsiteY1" fmla="*/ 0 h 945629"/>
              <a:gd name="connsiteX2" fmla="*/ 8618487 w 8618487"/>
              <a:gd name="connsiteY2" fmla="*/ 936104 h 945629"/>
              <a:gd name="connsiteX3" fmla="*/ 514350 w 8618487"/>
              <a:gd name="connsiteY3" fmla="*/ 945629 h 945629"/>
              <a:gd name="connsiteX4" fmla="*/ 0 w 8618487"/>
              <a:gd name="connsiteY4" fmla="*/ 0 h 9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487" h="945629">
                <a:moveTo>
                  <a:pt x="0" y="0"/>
                </a:moveTo>
                <a:lnTo>
                  <a:pt x="8094612" y="0"/>
                </a:lnTo>
                <a:lnTo>
                  <a:pt x="8618487" y="936104"/>
                </a:lnTo>
                <a:lnTo>
                  <a:pt x="514350" y="9456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BACC6"/>
              </a:gs>
              <a:gs pos="100000">
                <a:srgbClr val="63C4DF"/>
              </a:gs>
            </a:gsLst>
            <a:lin ang="10800000" scaled="0"/>
          </a:gradFill>
          <a:ln>
            <a:noFill/>
          </a:ln>
          <a:effectLst>
            <a:reflection stA="44000" endPos="53000" dir="5400000" sy="-100000" algn="bl" rotWithShape="0"/>
          </a:effectLst>
          <a:scene3d>
            <a:camera prst="orthographicFront"/>
            <a:lightRig rig="threePt" dir="t"/>
          </a:scene3d>
          <a:sp3d>
            <a:bevelT w="50800" h="50800" prst="riblet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rgbClr val="1D7BE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2884" y="4040691"/>
            <a:ext cx="8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03</a:t>
            </a:r>
            <a:endParaRPr lang="en-US" altLang="ko-KR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1665338" y="4223688"/>
            <a:ext cx="36000" cy="64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809354" y="4392407"/>
            <a:ext cx="6224140" cy="29238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l">
              <a:spcBef>
                <a:spcPct val="70000"/>
              </a:spcBef>
              <a:defRPr/>
            </a:pPr>
            <a:r>
              <a:rPr lang="ko-KR" altLang="en-US" sz="1600" b="1" dirty="0" smtClean="0">
                <a:solidFill>
                  <a:srgbClr val="800000"/>
                </a:solidFill>
                <a:latin typeface="+mn-ea"/>
              </a:rPr>
              <a:t>국내 환경에 특화된 사용자의 요구를 고려한 기능 보완</a:t>
            </a:r>
            <a:endParaRPr lang="ko-KR" altLang="en-US" sz="1600" b="1" dirty="0">
              <a:solidFill>
                <a:srgbClr val="800000"/>
              </a:solidFill>
              <a:latin typeface="+mn-e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24201" y="4974607"/>
            <a:ext cx="8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04</a:t>
            </a:r>
            <a:endParaRPr lang="en-US" altLang="ko-KR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7631340" y="5157604"/>
            <a:ext cx="36000" cy="64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5420" y="5102385"/>
            <a:ext cx="5874985" cy="53860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글로벌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식별자를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사용하여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콘텐츠에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영구적 접근을 보장하며 표준화된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방식으로 글로벌 지식정보 공유 및 확산에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유리</a:t>
            </a:r>
            <a:endParaRPr lang="en-US" altLang="ko-KR" sz="16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7620719" y="3271024"/>
            <a:ext cx="36000" cy="64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079516" y="809328"/>
            <a:ext cx="753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2000" dirty="0" smtClean="0">
                <a:latin typeface="+mj-ea"/>
                <a:ea typeface="+mj-ea"/>
              </a:rPr>
              <a:t>국내 기관 생산 저작물을 수집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보존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관리하고 </a:t>
            </a:r>
            <a:r>
              <a:rPr lang="ko-KR" altLang="en-US" sz="2000" dirty="0" err="1" smtClean="0">
                <a:latin typeface="+mj-ea"/>
                <a:ea typeface="+mj-ea"/>
              </a:rPr>
              <a:t>오픈액세스</a:t>
            </a:r>
            <a:r>
              <a:rPr lang="ko-KR" altLang="en-US" sz="2000" dirty="0" smtClean="0">
                <a:latin typeface="+mj-ea"/>
                <a:ea typeface="+mj-ea"/>
              </a:rPr>
              <a:t> 방식으로 공유하기 위해 개발된 한국형 </a:t>
            </a:r>
            <a:r>
              <a:rPr lang="ko-KR" altLang="en-US" sz="2000" dirty="0" err="1" smtClean="0">
                <a:latin typeface="+mj-ea"/>
                <a:ea typeface="+mj-ea"/>
              </a:rPr>
              <a:t>오픈액세스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아카이브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23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23" y="879103"/>
            <a:ext cx="287461" cy="287461"/>
          </a:xfrm>
          <a:prstGeom prst="rect">
            <a:avLst/>
          </a:prstGeom>
          <a:noFill/>
        </p:spPr>
      </p:pic>
      <p:sp>
        <p:nvSpPr>
          <p:cNvPr id="28" name="직사각형 27"/>
          <p:cNvSpPr/>
          <p:nvPr/>
        </p:nvSpPr>
        <p:spPr>
          <a:xfrm>
            <a:off x="5837920" y="260648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□□■□□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리포지터리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 확산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6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4"/>
          <p:cNvSpPr/>
          <p:nvPr/>
        </p:nvSpPr>
        <p:spPr>
          <a:xfrm>
            <a:off x="7115703" y="4340687"/>
            <a:ext cx="1671171" cy="1092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5767690" y="4328863"/>
            <a:ext cx="1671171" cy="1092711"/>
          </a:xfrm>
          <a:prstGeom prst="homePlate">
            <a:avLst/>
          </a:prstGeom>
          <a:solidFill>
            <a:srgbClr val="969696"/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4429392" y="4352513"/>
            <a:ext cx="1671171" cy="1092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3083162" y="4348866"/>
            <a:ext cx="1671171" cy="1092711"/>
          </a:xfrm>
          <a:prstGeom prst="homePlate">
            <a:avLst/>
          </a:prstGeom>
          <a:solidFill>
            <a:srgbClr val="969696"/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1733469" y="4348866"/>
            <a:ext cx="1671171" cy="1092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0" name="모서리가 둥근 직사각형 4"/>
          <p:cNvSpPr/>
          <p:nvPr/>
        </p:nvSpPr>
        <p:spPr>
          <a:xfrm>
            <a:off x="377420" y="4360691"/>
            <a:ext cx="1671171" cy="1080887"/>
          </a:xfrm>
          <a:prstGeom prst="homePlate">
            <a:avLst/>
          </a:prstGeom>
          <a:solidFill>
            <a:srgbClr val="969696"/>
          </a:soli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76200" sx="101000" sy="101000" algn="ctr" rotWithShape="0">
              <a:prstClr val="black">
                <a:alpha val="1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1" name="모서리가 둥근 직사각형 4"/>
          <p:cNvSpPr/>
          <p:nvPr/>
        </p:nvSpPr>
        <p:spPr>
          <a:xfrm>
            <a:off x="448093" y="4428931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2" name="모서리가 둥근 직사각형 4"/>
          <p:cNvSpPr/>
          <p:nvPr/>
        </p:nvSpPr>
        <p:spPr>
          <a:xfrm>
            <a:off x="1812869" y="4428931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3" name="모서리가 둥근 직사각형 4"/>
          <p:cNvSpPr/>
          <p:nvPr/>
        </p:nvSpPr>
        <p:spPr>
          <a:xfrm>
            <a:off x="3163997" y="4428931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5" name="모서리가 둥근 직사각형 4"/>
          <p:cNvSpPr/>
          <p:nvPr/>
        </p:nvSpPr>
        <p:spPr>
          <a:xfrm>
            <a:off x="4501477" y="4428931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6" name="모서리가 둥근 직사각형 4"/>
          <p:cNvSpPr/>
          <p:nvPr/>
        </p:nvSpPr>
        <p:spPr>
          <a:xfrm>
            <a:off x="5838957" y="4415283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7" name="모서리가 둥근 직사각형 4"/>
          <p:cNvSpPr/>
          <p:nvPr/>
        </p:nvSpPr>
        <p:spPr>
          <a:xfrm>
            <a:off x="7190085" y="4415283"/>
            <a:ext cx="1460310" cy="847216"/>
          </a:xfrm>
          <a:prstGeom prst="homePlate">
            <a:avLst>
              <a:gd name="adj" fmla="val 51611"/>
            </a:avLst>
          </a:prstGeom>
          <a:gradFill>
            <a:gsLst>
              <a:gs pos="0">
                <a:sysClr val="window" lastClr="FFFFFF">
                  <a:alpha val="65000"/>
                </a:sysClr>
              </a:gs>
              <a:gs pos="45000">
                <a:sysClr val="window" lastClr="FFFFFF">
                  <a:alpha val="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 smtClea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088" y="5058599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설명회 개최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8415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9752" y="5058599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신청</a:t>
            </a:r>
            <a:r>
              <a:rPr lang="ko-KR" altLang="en-US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서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접수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5078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6755" y="5058599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전문가 심의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2080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1778" y="505859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선정 통보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335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906" y="5058599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기관 방문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8463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0853" y="5058599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설치과정 진행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65944" y="4362558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ko-KR" alt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77420" y="886408"/>
            <a:ext cx="8436749" cy="2060849"/>
          </a:xfrm>
          <a:prstGeom prst="roundRect">
            <a:avLst>
              <a:gd name="adj" fmla="val 13018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889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52400" h="31750" prst="coolSlant"/>
          </a:sp3d>
        </p:spPr>
        <p:txBody>
          <a:bodyPr rtlCol="0" anchor="ctr"/>
          <a:lstStyle/>
          <a:p>
            <a:pPr algn="ctr" latinLnBrk="0"/>
            <a:endParaRPr lang="ko-KR" altLang="en-US" kern="0" dirty="0" smtClean="0">
              <a:solidFill>
                <a:sysClr val="window" lastClr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5129" y="1208947"/>
            <a:ext cx="7054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HY견고딕" pitchFamily="18" charset="-127"/>
                <a:cs typeface="Arial" pitchFamily="34" charset="0"/>
              </a:rPr>
              <a:t>리포지터리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HY견고딕" pitchFamily="18" charset="-127"/>
                <a:cs typeface="Arial" pitchFamily="34" charset="0"/>
              </a:rPr>
              <a:t> 보급기관 선정</a:t>
            </a:r>
            <a:endParaRPr lang="ko-KR" altLang="en-US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l" fontAlgn="base">
              <a:lnSpc>
                <a:spcPct val="150000"/>
              </a:lnSpc>
            </a:pPr>
            <a:r>
              <a:rPr lang="ko-KR" altLang="en-US" sz="1200" dirty="0" smtClean="0"/>
              <a:t>국립중앙도서관에서는 </a:t>
            </a:r>
            <a:r>
              <a:rPr lang="en-US" altLang="ko-KR" sz="1200" dirty="0"/>
              <a:t>OAK(Open Access Korea) </a:t>
            </a:r>
            <a:r>
              <a:rPr lang="ko-KR" altLang="en-US" sz="1200" dirty="0" err="1" smtClean="0"/>
              <a:t>리포지터리를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보급하여 기관에서 생산된 지식정보</a:t>
            </a:r>
            <a:r>
              <a:rPr lang="en-US" altLang="ko-KR" sz="1200" dirty="0"/>
              <a:t>(</a:t>
            </a:r>
            <a:r>
              <a:rPr lang="ko-KR" altLang="en-US" sz="1200" dirty="0"/>
              <a:t>논문</a:t>
            </a:r>
            <a:r>
              <a:rPr lang="en-US" altLang="ko-KR" sz="1200" dirty="0"/>
              <a:t>, </a:t>
            </a:r>
            <a:r>
              <a:rPr lang="ko-KR" altLang="en-US" sz="1200" dirty="0"/>
              <a:t>보고서</a:t>
            </a:r>
            <a:r>
              <a:rPr lang="en-US" altLang="ko-KR" sz="1200" dirty="0"/>
              <a:t>, </a:t>
            </a:r>
            <a:r>
              <a:rPr lang="ko-KR" altLang="en-US" sz="1200" dirty="0"/>
              <a:t>교육 및 세미나 자료</a:t>
            </a:r>
            <a:r>
              <a:rPr lang="en-US" altLang="ko-KR" sz="1200" dirty="0"/>
              <a:t>, </a:t>
            </a:r>
            <a:r>
              <a:rPr lang="ko-KR" altLang="en-US" sz="1200" dirty="0"/>
              <a:t>간행물 등</a:t>
            </a:r>
            <a:r>
              <a:rPr lang="en-US" altLang="ko-KR" sz="1200" dirty="0"/>
              <a:t>)</a:t>
            </a:r>
            <a:r>
              <a:rPr lang="ko-KR" altLang="en-US" sz="1200" dirty="0"/>
              <a:t>를 국제표준에 맞게 수집</a:t>
            </a:r>
            <a:r>
              <a:rPr lang="en-US" altLang="ko-KR" sz="1200" dirty="0"/>
              <a:t>, </a:t>
            </a:r>
            <a:r>
              <a:rPr lang="ko-KR" altLang="en-US" sz="1200" dirty="0"/>
              <a:t>보존</a:t>
            </a:r>
            <a:r>
              <a:rPr lang="en-US" altLang="ko-KR" sz="1200" dirty="0"/>
              <a:t>, </a:t>
            </a:r>
            <a:r>
              <a:rPr lang="ko-KR" altLang="en-US" sz="1200" dirty="0"/>
              <a:t>공유</a:t>
            </a:r>
            <a:r>
              <a:rPr lang="en-US" altLang="ko-KR" sz="1200" dirty="0"/>
              <a:t>, </a:t>
            </a:r>
            <a:r>
              <a:rPr lang="ko-KR" altLang="en-US" sz="1200" dirty="0"/>
              <a:t>글로벌 확산을 할 수 있는 토대를 구축하고 </a:t>
            </a:r>
            <a:r>
              <a:rPr lang="ko-KR" altLang="en-US" sz="1200" dirty="0" smtClean="0"/>
              <a:t>있으며 이에 우리나라 </a:t>
            </a:r>
            <a:r>
              <a:rPr lang="ko-KR" altLang="en-US" sz="1200" dirty="0"/>
              <a:t>각 기관에서 생산된 지식정보의 보존 및 공유 확산을 지원하고자 수요조사를 실시하여 보급대상기관을 </a:t>
            </a:r>
            <a:r>
              <a:rPr lang="ko-KR" altLang="en-US" sz="1200" dirty="0" smtClean="0"/>
              <a:t>선정 </a:t>
            </a:r>
            <a:r>
              <a:rPr lang="ko-KR" altLang="en-US" sz="1200" dirty="0"/>
              <a:t>함</a:t>
            </a:r>
          </a:p>
        </p:txBody>
      </p:sp>
      <p:pic>
        <p:nvPicPr>
          <p:cNvPr id="48" name="그림 47" descr="business icon_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93" y="1647413"/>
            <a:ext cx="1227266" cy="1038862"/>
          </a:xfrm>
          <a:prstGeom prst="rect">
            <a:avLst/>
          </a:prstGeom>
        </p:spPr>
      </p:pic>
      <p:sp>
        <p:nvSpPr>
          <p:cNvPr id="41" name="제목 1"/>
          <p:cNvSpPr txBox="1">
            <a:spLocks/>
          </p:cNvSpPr>
          <p:nvPr/>
        </p:nvSpPr>
        <p:spPr>
          <a:xfrm>
            <a:off x="611560" y="0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OAK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리포지터리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보급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83102" y="3473625"/>
            <a:ext cx="8436749" cy="701081"/>
          </a:xfrm>
          <a:prstGeom prst="roundRect">
            <a:avLst>
              <a:gd name="adj" fmla="val 13018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889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52400" h="31750" prst="coolSlant"/>
          </a:sp3d>
        </p:spPr>
        <p:txBody>
          <a:bodyPr rtlCol="0" anchor="ctr"/>
          <a:lstStyle/>
          <a:p>
            <a:pPr lvl="0" algn="l"/>
            <a:r>
              <a:rPr lang="ko-KR" altLang="en-US" b="1" dirty="0" err="1" smtClean="0">
                <a:solidFill>
                  <a:schemeClr val="accent5">
                    <a:lumMod val="50000"/>
                  </a:schemeClr>
                </a:solidFill>
                <a:ea typeface="HY견고딕" pitchFamily="18" charset="-127"/>
                <a:cs typeface="Arial" pitchFamily="34" charset="0"/>
              </a:rPr>
              <a:t>리포지터리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ea typeface="HY견고딕" pitchFamily="18" charset="-127"/>
                <a:cs typeface="Arial" pitchFamily="34" charset="0"/>
              </a:rPr>
              <a:t> 보급기관 절차</a:t>
            </a:r>
            <a:endParaRPr lang="ko-KR" altLang="en-US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837920" y="260648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□□■□□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리포지터리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 확산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9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OAK</a:t>
            </a:r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리포지터리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구축현황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(~2015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년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)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grpSp>
        <p:nvGrpSpPr>
          <p:cNvPr id="3" name="그룹 49"/>
          <p:cNvGrpSpPr/>
          <p:nvPr/>
        </p:nvGrpSpPr>
        <p:grpSpPr>
          <a:xfrm>
            <a:off x="460394" y="773217"/>
            <a:ext cx="8252943" cy="5411623"/>
            <a:chOff x="611560" y="1196752"/>
            <a:chExt cx="8496944" cy="5280452"/>
          </a:xfrm>
        </p:grpSpPr>
        <p:pic>
          <p:nvPicPr>
            <p:cNvPr id="64" name="그림 22" descr="01.png"/>
            <p:cNvPicPr>
              <a:picLocks noChangeAspect="1"/>
            </p:cNvPicPr>
            <p:nvPr/>
          </p:nvPicPr>
          <p:blipFill>
            <a:blip r:embed="rId3" cstate="print"/>
            <a:srcRect l="52812" t="25417" r="2917" b="3751"/>
            <a:stretch>
              <a:fillRect/>
            </a:stretch>
          </p:blipFill>
          <p:spPr bwMode="auto">
            <a:xfrm>
              <a:off x="5292080" y="1196752"/>
              <a:ext cx="3600450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그림 27" descr="01.png"/>
            <p:cNvPicPr>
              <a:picLocks noChangeAspect="1"/>
            </p:cNvPicPr>
            <p:nvPr/>
          </p:nvPicPr>
          <p:blipFill>
            <a:blip r:embed="rId4" cstate="print"/>
            <a:srcRect l="56042" t="25694" r="1962" b="62500"/>
            <a:stretch>
              <a:fillRect/>
            </a:stretch>
          </p:blipFill>
          <p:spPr bwMode="auto">
            <a:xfrm>
              <a:off x="5646093" y="1293590"/>
              <a:ext cx="3182937" cy="6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18"/>
            <p:cNvSpPr txBox="1">
              <a:spLocks noChangeArrowheads="1"/>
            </p:cNvSpPr>
            <p:nvPr/>
          </p:nvSpPr>
          <p:spPr bwMode="auto">
            <a:xfrm>
              <a:off x="5776268" y="1422177"/>
              <a:ext cx="297656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700" dirty="0" smtClean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국내 </a:t>
              </a:r>
              <a:r>
                <a:rPr lang="ko-KR" altLang="en-US" sz="1700" dirty="0" err="1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리포지터리</a:t>
              </a:r>
              <a:r>
                <a:rPr lang="ko-KR" altLang="en-US" sz="1700" dirty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1700" dirty="0" smtClean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구축</a:t>
              </a:r>
              <a:endParaRPr lang="ko-KR" altLang="en-US" sz="170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67" name="그림 16" descr="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1068" y="2586390"/>
              <a:ext cx="75541" cy="8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5646093" y="2915805"/>
              <a:ext cx="31769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현재 </a:t>
              </a:r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36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개 기관 구축 완료</a:t>
              </a:r>
              <a:endParaRPr lang="en-US" altLang="ko-KR" sz="1600" dirty="0" smtClean="0"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69" name="그림 16" descr="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9335" y="2996952"/>
              <a:ext cx="76939" cy="8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Box 17"/>
            <p:cNvSpPr txBox="1">
              <a:spLocks noChangeArrowheads="1"/>
            </p:cNvSpPr>
            <p:nvPr/>
          </p:nvSpPr>
          <p:spPr bwMode="auto">
            <a:xfrm>
              <a:off x="5776268" y="2421216"/>
              <a:ext cx="3225304" cy="33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2015</a:t>
              </a:r>
              <a:r>
                <a:rPr lang="ko-KR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년  신규 </a:t>
              </a:r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8</a:t>
              </a:r>
              <a:r>
                <a:rPr lang="ko-KR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개 기관 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구축 </a:t>
              </a:r>
              <a:endParaRPr lang="en-US" altLang="ko-KR" sz="1600" dirty="0" smtClean="0"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71" name="그림 16" descr="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2510" y="2132856"/>
              <a:ext cx="76939" cy="8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17"/>
            <p:cNvSpPr txBox="1">
              <a:spLocks noChangeArrowheads="1"/>
            </p:cNvSpPr>
            <p:nvPr/>
          </p:nvSpPr>
          <p:spPr bwMode="auto">
            <a:xfrm>
              <a:off x="5742360" y="2001615"/>
              <a:ext cx="336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2010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년 </a:t>
              </a:r>
              <a:r>
                <a:rPr lang="en-US" altLang="ko-KR" sz="1600" dirty="0">
                  <a:latin typeface="HY동녘M" pitchFamily="18" charset="-127"/>
                  <a:ea typeface="HY동녘M" pitchFamily="18" charset="-127"/>
                </a:rPr>
                <a:t>OAK </a:t>
              </a:r>
              <a:r>
                <a:rPr lang="ko-KR" altLang="en-US" sz="1600" dirty="0" err="1">
                  <a:latin typeface="HY동녘M" pitchFamily="18" charset="-127"/>
                  <a:ea typeface="HY동녘M" pitchFamily="18" charset="-127"/>
                </a:rPr>
                <a:t>리포지터리</a:t>
              </a:r>
              <a:r>
                <a:rPr lang="ko-KR" altLang="en-US" sz="1600" dirty="0">
                  <a:latin typeface="HY동녘M" pitchFamily="18" charset="-127"/>
                  <a:ea typeface="HY동녘M" pitchFamily="18" charset="-127"/>
                </a:rPr>
                <a:t> 시작</a:t>
              </a:r>
              <a:endParaRPr lang="en-US" altLang="ko-KR" sz="1600" dirty="0"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73" name="그림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570" y="4202771"/>
              <a:ext cx="3683926" cy="2274433"/>
            </a:xfrm>
            <a:prstGeom prst="rect">
              <a:avLst/>
            </a:prstGeom>
          </p:spPr>
        </p:pic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611560" y="3818392"/>
              <a:ext cx="4595594" cy="26349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4330853" y="4954588"/>
              <a:ext cx="473075" cy="4429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69850" tIns="34925" rIns="69850" bIns="34925" anchor="ctr"/>
            <a:lstStyle/>
            <a:p>
              <a:pPr algn="ctr" defTabSz="430213" latinLnBrk="0">
                <a:defRPr/>
              </a:pPr>
              <a:r>
                <a:rPr lang="ko-KR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분석</a:t>
              </a:r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 flipV="1">
              <a:off x="2817966" y="4987925"/>
              <a:ext cx="966787" cy="1222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2808441" y="5110163"/>
              <a:ext cx="882650" cy="2540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2925916" y="5086350"/>
              <a:ext cx="0" cy="5048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H="1">
              <a:off x="2168678" y="5118100"/>
              <a:ext cx="642938" cy="333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H="1" flipV="1">
              <a:off x="1903566" y="4954588"/>
              <a:ext cx="914400" cy="1555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959003" y="4456113"/>
              <a:ext cx="3786188" cy="1636712"/>
            </a:xfrm>
            <a:prstGeom prst="ellipse">
              <a:avLst/>
            </a:prstGeom>
            <a:noFill/>
            <a:ln w="19050">
              <a:solidFill>
                <a:srgbClr val="7691C6"/>
              </a:solidFill>
              <a:round/>
              <a:headEnd/>
              <a:tailEnd type="none" w="med" len="sm"/>
            </a:ln>
          </p:spPr>
          <p:txBody>
            <a:bodyPr wrap="none" rIns="198000" anchor="ctr"/>
            <a:lstStyle/>
            <a:p>
              <a:endParaRPr lang="ko-KR" alt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1876578" y="4648200"/>
              <a:ext cx="1951038" cy="9429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그룹 30"/>
            <p:cNvGrpSpPr>
              <a:grpSpLocks/>
            </p:cNvGrpSpPr>
            <p:nvPr/>
          </p:nvGrpSpPr>
          <p:grpSpPr bwMode="auto">
            <a:xfrm>
              <a:off x="2116291" y="4733925"/>
              <a:ext cx="1482725" cy="682625"/>
              <a:chOff x="2245390" y="4633544"/>
              <a:chExt cx="1452344" cy="914288"/>
            </a:xfrm>
          </p:grpSpPr>
          <p:sp>
            <p:nvSpPr>
              <p:cNvPr id="91" name="Oval 11"/>
              <p:cNvSpPr>
                <a:spLocks noChangeArrowheads="1"/>
              </p:cNvSpPr>
              <p:nvPr/>
            </p:nvSpPr>
            <p:spPr bwMode="auto">
              <a:xfrm>
                <a:off x="2245390" y="4752650"/>
                <a:ext cx="1452344" cy="795182"/>
              </a:xfrm>
              <a:prstGeom prst="ellipse">
                <a:avLst/>
              </a:prstGeom>
              <a:gradFill rotWithShape="0">
                <a:gsLst>
                  <a:gs pos="0">
                    <a:srgbClr val="F1F5F9"/>
                  </a:gs>
                  <a:gs pos="100000">
                    <a:srgbClr val="BFD1E3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BFD1E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92" name="AutoShape 26"/>
              <p:cNvSpPr>
                <a:spLocks noChangeArrowheads="1"/>
              </p:cNvSpPr>
              <p:nvPr/>
            </p:nvSpPr>
            <p:spPr bwMode="auto">
              <a:xfrm>
                <a:off x="2718607" y="4633544"/>
                <a:ext cx="380220" cy="663231"/>
              </a:xfrm>
              <a:prstGeom prst="can">
                <a:avLst>
                  <a:gd name="adj" fmla="val 42575"/>
                </a:avLst>
              </a:prstGeom>
              <a:gradFill rotWithShape="0">
                <a:gsLst>
                  <a:gs pos="0">
                    <a:srgbClr val="85B199"/>
                  </a:gs>
                  <a:gs pos="50000">
                    <a:srgbClr val="D6E5DD"/>
                  </a:gs>
                  <a:gs pos="100000">
                    <a:srgbClr val="85B199"/>
                  </a:gs>
                </a:gsLst>
                <a:lin ang="0" scaled="1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3" name="AutoShape 27"/>
              <p:cNvSpPr>
                <a:spLocks noChangeArrowheads="1"/>
              </p:cNvSpPr>
              <p:nvPr/>
            </p:nvSpPr>
            <p:spPr bwMode="auto">
              <a:xfrm>
                <a:off x="2927727" y="4713862"/>
                <a:ext cx="380220" cy="663231"/>
              </a:xfrm>
              <a:prstGeom prst="can">
                <a:avLst>
                  <a:gd name="adj" fmla="val 42575"/>
                </a:avLst>
              </a:prstGeom>
              <a:gradFill rotWithShape="0">
                <a:gsLst>
                  <a:gs pos="0">
                    <a:srgbClr val="85B199"/>
                  </a:gs>
                  <a:gs pos="50000">
                    <a:srgbClr val="D6E5DD"/>
                  </a:gs>
                  <a:gs pos="100000">
                    <a:srgbClr val="85B199"/>
                  </a:gs>
                </a:gsLst>
                <a:lin ang="0" scaled="1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719291" y="4951413"/>
              <a:ext cx="815975" cy="79057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  <a:round/>
              <a:headEnd/>
              <a:tailEnd type="none" w="med" len="sm"/>
            </a:ln>
            <a:effectLst>
              <a:outerShdw sy="50000" kx="-2453608" rotWithShape="0">
                <a:srgbClr val="DDDDDD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latin typeface="HY견고딕" pitchFamily="18" charset="-127"/>
                  <a:ea typeface="HY견고딕" pitchFamily="18" charset="-127"/>
                </a:rPr>
                <a:t>정보센터</a:t>
              </a:r>
              <a:r>
                <a:rPr lang="en-US" altLang="ko-KR" sz="1200" dirty="0" smtClean="0">
                  <a:latin typeface="HY견고딕" pitchFamily="18" charset="-127"/>
                  <a:ea typeface="HY견고딕" pitchFamily="18" charset="-127"/>
                </a:rPr>
                <a:t>(3</a:t>
              </a:r>
              <a:r>
                <a:rPr lang="ko-KR" altLang="en-US" sz="1200" dirty="0" smtClean="0"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>
                  <a:latin typeface="+mn-ea"/>
                  <a:ea typeface="+mn-ea"/>
                </a:rPr>
                <a:t>고려대</a:t>
              </a:r>
              <a:r>
                <a:rPr lang="en-US" altLang="ko-KR" sz="900" b="1" dirty="0">
                  <a:latin typeface="+mn-ea"/>
                  <a:ea typeface="+mn-ea"/>
                </a:rPr>
                <a:t>, </a:t>
              </a:r>
              <a:r>
                <a:rPr lang="ko-KR" altLang="en-US" sz="900" b="1" dirty="0" smtClean="0">
                  <a:latin typeface="+mn-ea"/>
                  <a:ea typeface="+mn-ea"/>
                </a:rPr>
                <a:t>충북대</a:t>
              </a:r>
              <a:endParaRPr lang="en-US" altLang="ko-KR" sz="900" b="1" dirty="0" smtClean="0">
                <a:latin typeface="+mn-ea"/>
                <a:ea typeface="+mn-ea"/>
              </a:endParaRP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err="1" smtClean="0">
                  <a:latin typeface="+mn-ea"/>
                  <a:ea typeface="+mn-ea"/>
                </a:rPr>
                <a:t>국립생태원</a:t>
              </a:r>
              <a:endParaRPr lang="ko-KR" altLang="ko-KR" sz="900" b="1" dirty="0">
                <a:latin typeface="+mn-ea"/>
                <a:ea typeface="+mn-ea"/>
              </a:endParaRPr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4056216" y="4987925"/>
              <a:ext cx="936785" cy="837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  <a:round/>
              <a:headEnd/>
              <a:tailEnd type="none" w="med" len="sm"/>
            </a:ln>
            <a:effectLst>
              <a:outerShdw sy="50000" kx="-2453608" rotWithShape="0">
                <a:srgbClr val="DDDDDD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latin typeface="HY견고딕" pitchFamily="18" charset="-127"/>
                  <a:ea typeface="HY견고딕" pitchFamily="18" charset="-127"/>
                </a:rPr>
                <a:t>의학도서관</a:t>
              </a:r>
              <a:r>
                <a:rPr lang="en-US" altLang="ko-KR" sz="1200" dirty="0" smtClean="0">
                  <a:latin typeface="HY견고딕" pitchFamily="18" charset="-127"/>
                  <a:ea typeface="HY견고딕" pitchFamily="18" charset="-127"/>
                </a:rPr>
                <a:t>(4</a:t>
              </a:r>
              <a:r>
                <a:rPr lang="ko-KR" altLang="en-US" sz="1200" dirty="0" smtClean="0"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아주대</a:t>
              </a:r>
              <a:r>
                <a:rPr lang="en-US" altLang="ko-KR" sz="900" b="1" dirty="0" smtClean="0">
                  <a:latin typeface="+mn-ea"/>
                  <a:ea typeface="+mn-ea"/>
                </a:rPr>
                <a:t>, </a:t>
              </a:r>
              <a:r>
                <a:rPr lang="ko-KR" altLang="en-US" sz="900" b="1" dirty="0" smtClean="0">
                  <a:latin typeface="+mn-ea"/>
                  <a:ea typeface="+mn-ea"/>
                </a:rPr>
                <a:t>연세대</a:t>
              </a:r>
              <a:endParaRPr lang="en-US" altLang="ko-KR" sz="900" b="1" dirty="0" smtClean="0">
                <a:latin typeface="+mn-ea"/>
                <a:ea typeface="+mn-ea"/>
              </a:endParaRP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계명대</a:t>
              </a:r>
              <a:r>
                <a:rPr lang="en-US" altLang="ko-KR" sz="900" b="1" dirty="0" smtClean="0">
                  <a:latin typeface="+mn-ea"/>
                  <a:ea typeface="+mn-ea"/>
                </a:rPr>
                <a:t>, </a:t>
              </a:r>
              <a:r>
                <a:rPr lang="ko-KR" altLang="en-US" sz="900" b="1" dirty="0" smtClean="0">
                  <a:latin typeface="+mn-ea"/>
                  <a:ea typeface="+mn-ea"/>
                </a:rPr>
                <a:t>부산대</a:t>
              </a:r>
              <a:endParaRPr lang="ko-KR" altLang="ko-KR" sz="900" b="1" dirty="0">
                <a:latin typeface="+mn-ea"/>
                <a:ea typeface="+mn-ea"/>
              </a:endParaRPr>
            </a:p>
          </p:txBody>
        </p:sp>
        <p:sp>
          <p:nvSpPr>
            <p:cNvPr id="87" name="Oval 20"/>
            <p:cNvSpPr>
              <a:spLocks noChangeArrowheads="1"/>
            </p:cNvSpPr>
            <p:nvPr/>
          </p:nvSpPr>
          <p:spPr bwMode="auto">
            <a:xfrm>
              <a:off x="1798791" y="5589588"/>
              <a:ext cx="815975" cy="792162"/>
            </a:xfrm>
            <a:prstGeom prst="ellipse">
              <a:avLst/>
            </a:prstGeom>
            <a:gradFill rotWithShape="0">
              <a:gsLst>
                <a:gs pos="0">
                  <a:srgbClr val="DCC6D9">
                    <a:gamma/>
                    <a:tint val="9020"/>
                    <a:invGamma/>
                  </a:srgbClr>
                </a:gs>
                <a:gs pos="100000">
                  <a:srgbClr val="DCC6D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 type="none" w="med" len="sm"/>
            </a:ln>
            <a:effectLst>
              <a:outerShdw sy="50000" kx="-2453608" rotWithShape="0">
                <a:srgbClr val="DDDDDD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latin typeface="HY견고딕" pitchFamily="18" charset="-127"/>
                  <a:ea typeface="HY견고딕" pitchFamily="18" charset="-127"/>
                </a:rPr>
                <a:t>공공기관</a:t>
              </a:r>
              <a:r>
                <a:rPr lang="en-US" altLang="ko-KR" sz="1200" b="1" dirty="0" smtClean="0"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lang="ko-KR" altLang="en-US" sz="1200" dirty="0" smtClean="0"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소비자원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경기대표도서관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서울도서관</a:t>
              </a:r>
              <a:endParaRPr lang="en-US" altLang="ko-KR" sz="900" b="1" dirty="0" smtClean="0">
                <a:latin typeface="+mn-ea"/>
                <a:ea typeface="+mn-ea"/>
              </a:endParaRPr>
            </a:p>
            <a:p>
              <a:pPr algn="ctr">
                <a:spcBef>
                  <a:spcPct val="10000"/>
                </a:spcBef>
                <a:defRPr/>
              </a:pPr>
              <a:endParaRPr lang="en-US" altLang="ko-KR" sz="900" b="1" dirty="0">
                <a:latin typeface="+mn-ea"/>
                <a:ea typeface="+mn-ea"/>
              </a:endParaRPr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3240241" y="5741988"/>
              <a:ext cx="815975" cy="639762"/>
            </a:xfrm>
            <a:prstGeom prst="ellipse">
              <a:avLst/>
            </a:prstGeom>
            <a:gradFill rotWithShape="0">
              <a:gsLst>
                <a:gs pos="0">
                  <a:srgbClr val="DCC6D9">
                    <a:gamma/>
                    <a:tint val="9020"/>
                    <a:invGamma/>
                  </a:srgbClr>
                </a:gs>
                <a:gs pos="100000">
                  <a:srgbClr val="DCC6D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 type="none" w="med" len="sm"/>
            </a:ln>
            <a:effectLst>
              <a:outerShdw sy="50000" kx="-2453608" rotWithShape="0">
                <a:srgbClr val="DDDDDD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latin typeface="HY견고딕" pitchFamily="18" charset="-127"/>
                  <a:ea typeface="HY견고딕" pitchFamily="18" charset="-127"/>
                </a:rPr>
                <a:t>기타</a:t>
              </a:r>
              <a:r>
                <a:rPr lang="en-US" altLang="ko-KR" sz="1200" dirty="0" smtClean="0">
                  <a:latin typeface="HY견고딕" pitchFamily="18" charset="-127"/>
                  <a:ea typeface="HY견고딕" pitchFamily="18" charset="-127"/>
                </a:rPr>
                <a:t>(2</a:t>
              </a:r>
              <a:r>
                <a:rPr lang="ko-KR" altLang="en-US" sz="1200" dirty="0" smtClean="0"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서울연구원</a:t>
              </a:r>
              <a:r>
                <a:rPr lang="en-US" altLang="ko-KR" sz="900" b="1" dirty="0" smtClean="0">
                  <a:latin typeface="+mn-ea"/>
                  <a:ea typeface="+mn-ea"/>
                </a:rPr>
                <a:t>, </a:t>
              </a:r>
              <a:r>
                <a:rPr lang="en-US" altLang="ko-KR" sz="900" b="1" dirty="0">
                  <a:latin typeface="+mn-ea"/>
                </a:rPr>
                <a:t>KOTRA</a:t>
              </a:r>
              <a:endParaRPr lang="en-US" altLang="ko-KR" sz="900" b="1" dirty="0" smtClean="0">
                <a:latin typeface="+mn-ea"/>
                <a:ea typeface="+mn-ea"/>
              </a:endParaRPr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1188056" y="3892550"/>
              <a:ext cx="1411352" cy="1193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round/>
              <a:headEnd/>
              <a:tailEnd type="none" w="med" len="sm"/>
            </a:ln>
            <a:effectLst>
              <a:outerShdw sy="50000" kx="-2453608" rotWithShape="0">
                <a:srgbClr val="DDDDDD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latin typeface="HY견고딕" pitchFamily="18" charset="-127"/>
                  <a:ea typeface="HY견고딕" pitchFamily="18" charset="-127"/>
                </a:rPr>
                <a:t>대학</a:t>
              </a:r>
              <a:r>
                <a:rPr lang="en-US" altLang="ko-KR" sz="1200" dirty="0" smtClean="0">
                  <a:latin typeface="HY견고딕" pitchFamily="18" charset="-127"/>
                  <a:ea typeface="HY견고딕" pitchFamily="18" charset="-127"/>
                </a:rPr>
                <a:t>(12</a:t>
              </a:r>
              <a:r>
                <a:rPr lang="ko-KR" altLang="en-US" sz="1200" dirty="0" smtClean="0"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dirty="0"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한양대</a:t>
              </a:r>
              <a:r>
                <a:rPr lang="en-US" altLang="ko-KR" sz="900" b="1" dirty="0" smtClean="0">
                  <a:latin typeface="+mn-ea"/>
                  <a:ea typeface="+mn-ea"/>
                </a:rPr>
                <a:t>, </a:t>
              </a:r>
              <a:r>
                <a:rPr lang="ko-KR" altLang="en-US" sz="900" b="1" dirty="0" smtClean="0">
                  <a:latin typeface="+mn-ea"/>
                  <a:ea typeface="+mn-ea"/>
                </a:rPr>
                <a:t>이화여대</a:t>
              </a:r>
              <a:r>
                <a:rPr lang="en-US" altLang="ko-KR" sz="900" b="1" dirty="0" smtClean="0">
                  <a:latin typeface="+mn-ea"/>
                  <a:ea typeface="+mn-ea"/>
                </a:rPr>
                <a:t>, </a:t>
              </a:r>
              <a:r>
                <a:rPr lang="ko-KR" altLang="en-US" sz="900" b="1" dirty="0" smtClean="0">
                  <a:latin typeface="+mn-ea"/>
                  <a:ea typeface="+mn-ea"/>
                </a:rPr>
                <a:t>인하대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  <a:r>
                <a:rPr lang="ko-KR" altLang="en-US" sz="900" b="1" dirty="0" smtClean="0">
                  <a:latin typeface="+mn-ea"/>
                  <a:ea typeface="+mn-ea"/>
                </a:rPr>
                <a:t> </a:t>
              </a:r>
              <a:endParaRPr lang="en-US" altLang="ko-KR" sz="900" b="1" dirty="0" smtClean="0">
                <a:latin typeface="+mn-ea"/>
              </a:endParaRP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한국해양과학기술원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공주대학교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err="1">
                  <a:latin typeface="+mn-ea"/>
                  <a:ea typeface="+mn-ea"/>
                </a:rPr>
                <a:t>한국해양대</a:t>
              </a:r>
              <a:r>
                <a:rPr lang="en-US" altLang="ko-KR" sz="900" b="1" dirty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>
                  <a:latin typeface="+mn-ea"/>
                  <a:ea typeface="+mn-ea"/>
                </a:rPr>
                <a:t>포항공대</a:t>
              </a:r>
              <a:r>
                <a:rPr lang="en-US" altLang="ko-KR" sz="900" b="1" dirty="0">
                  <a:latin typeface="+mn-ea"/>
                  <a:ea typeface="+mn-ea"/>
                </a:rPr>
                <a:t>,</a:t>
              </a:r>
              <a:r>
                <a:rPr lang="ko-KR" altLang="en-US" sz="900" b="1" dirty="0">
                  <a:latin typeface="+mn-ea"/>
                  <a:ea typeface="+mn-ea"/>
                </a:rPr>
                <a:t>울산과학대</a:t>
              </a:r>
              <a:r>
                <a:rPr lang="en-US" altLang="ko-KR" sz="900" b="1" dirty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err="1" smtClean="0">
                  <a:latin typeface="+mn-ea"/>
                  <a:ea typeface="+mn-ea"/>
                </a:rPr>
                <a:t>울산과학기술대</a:t>
              </a:r>
              <a:endParaRPr lang="en-US" altLang="ko-KR" sz="900" b="1" dirty="0">
                <a:latin typeface="+mn-ea"/>
                <a:ea typeface="+mn-ea"/>
              </a:endParaRPr>
            </a:p>
          </p:txBody>
        </p:sp>
        <p:sp>
          <p:nvSpPr>
            <p:cNvPr id="90" name="Oval 19"/>
            <p:cNvSpPr>
              <a:spLocks noChangeArrowheads="1"/>
            </p:cNvSpPr>
            <p:nvPr/>
          </p:nvSpPr>
          <p:spPr bwMode="auto">
            <a:xfrm>
              <a:off x="3345016" y="4048124"/>
              <a:ext cx="1054890" cy="939800"/>
            </a:xfrm>
            <a:prstGeom prst="ellipse">
              <a:avLst/>
            </a:prstGeom>
            <a:ln>
              <a:headEnd/>
              <a:tailEnd type="none" w="med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spcBef>
                  <a:spcPct val="10000"/>
                </a:spcBef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연구소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(12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개</a:t>
              </a:r>
              <a:r>
                <a:rPr lang="en-US" altLang="ko-KR" sz="1200" b="1" dirty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err="1">
                  <a:latin typeface="+mn-ea"/>
                  <a:ea typeface="+mn-ea"/>
                </a:rPr>
                <a:t>생명연</a:t>
              </a:r>
              <a:r>
                <a:rPr lang="en-US" altLang="ko-KR" sz="900" b="1" dirty="0">
                  <a:latin typeface="+mn-ea"/>
                  <a:ea typeface="+mn-ea"/>
                </a:rPr>
                <a:t>,KIST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err="1" smtClean="0">
                  <a:latin typeface="+mn-ea"/>
                  <a:ea typeface="+mn-ea"/>
                </a:rPr>
                <a:t>보사연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극지연구소</a:t>
              </a:r>
              <a:r>
                <a:rPr lang="en-US" altLang="ko-KR" sz="900" b="1" dirty="0" smtClean="0">
                  <a:latin typeface="+mn-ea"/>
                  <a:ea typeface="+mn-ea"/>
                </a:rPr>
                <a:t>,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국가기록연구원</a:t>
              </a:r>
              <a:endParaRPr lang="en-US" altLang="ko-KR" sz="900" b="1" dirty="0">
                <a:latin typeface="+mn-ea"/>
                <a:ea typeface="+mn-ea"/>
              </a:endParaRPr>
            </a:p>
            <a:p>
              <a:pPr algn="ctr">
                <a:spcBef>
                  <a:spcPct val="10000"/>
                </a:spcBef>
                <a:defRPr/>
              </a:pPr>
              <a:r>
                <a:rPr lang="ko-KR" altLang="en-US" sz="900" b="1" dirty="0" smtClean="0">
                  <a:latin typeface="+mn-ea"/>
                  <a:ea typeface="+mn-ea"/>
                </a:rPr>
                <a:t>외 </a:t>
              </a:r>
              <a:r>
                <a:rPr lang="en-US" altLang="ko-KR" sz="900" b="1" dirty="0" smtClean="0">
                  <a:latin typeface="+mn-ea"/>
                  <a:ea typeface="+mn-ea"/>
                </a:rPr>
                <a:t>4</a:t>
              </a:r>
              <a:r>
                <a:rPr lang="ko-KR" altLang="en-US" sz="900" b="1" dirty="0" smtClean="0">
                  <a:latin typeface="+mn-ea"/>
                  <a:ea typeface="+mn-ea"/>
                </a:rPr>
                <a:t>건</a:t>
              </a:r>
              <a:endParaRPr lang="en-US" altLang="ko-KR" sz="900" b="1" dirty="0" smtClean="0">
                <a:latin typeface="+mn-ea"/>
                <a:ea typeface="+mn-ea"/>
              </a:endParaRPr>
            </a:p>
          </p:txBody>
        </p:sp>
      </p:grpSp>
      <p:sp>
        <p:nvSpPr>
          <p:cNvPr id="96" name="직사각형 95"/>
          <p:cNvSpPr/>
          <p:nvPr/>
        </p:nvSpPr>
        <p:spPr>
          <a:xfrm>
            <a:off x="5130920" y="3171252"/>
            <a:ext cx="3693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OAK 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포털 서비스 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+mj-ea"/>
                <a:ea typeface="+mj-ea"/>
              </a:rPr>
              <a:t>컨텐츠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+mj-ea"/>
                <a:ea typeface="+mj-ea"/>
              </a:rPr>
              <a:t>452,370</a:t>
            </a:r>
            <a:r>
              <a:rPr lang="ko-KR" altLang="en-US" sz="1400" b="1" dirty="0" smtClean="0">
                <a:solidFill>
                  <a:srgbClr val="000000"/>
                </a:solidFill>
                <a:latin typeface="+mj-ea"/>
                <a:ea typeface="+mj-ea"/>
              </a:rPr>
              <a:t>건 구축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7452320" y="3878192"/>
            <a:ext cx="11528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(2015</a:t>
            </a:r>
            <a:r>
              <a:rPr lang="ko-KR" altLang="en-US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년 </a:t>
            </a:r>
            <a:r>
              <a:rPr lang="en-US" altLang="ko-KR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10</a:t>
            </a:r>
            <a:r>
              <a:rPr lang="ko-KR" altLang="en-US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월 </a:t>
            </a:r>
            <a:r>
              <a:rPr lang="en-US" altLang="ko-KR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6</a:t>
            </a:r>
            <a:r>
              <a:rPr lang="ko-KR" altLang="en-US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일 기준</a:t>
            </a:r>
            <a:r>
              <a:rPr lang="en-US" altLang="ko-KR" sz="700" b="1" dirty="0" smtClean="0">
                <a:ln>
                  <a:noFill/>
                  <a:prstDash val="solid"/>
                </a:ln>
                <a:latin typeface="+mn-ea"/>
                <a:cs typeface="Arial" pitchFamily="34" charset="0"/>
              </a:rPr>
              <a:t>)</a:t>
            </a:r>
            <a:endParaRPr lang="ko-KR" altLang="en-US" sz="700" dirty="0"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837920" y="260648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□□■□□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리포지터리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 확산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7" name="차트 36"/>
          <p:cNvGraphicFramePr/>
          <p:nvPr/>
        </p:nvGraphicFramePr>
        <p:xfrm>
          <a:off x="477002" y="848599"/>
          <a:ext cx="4463625" cy="25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37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2015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년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OAK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리포지터리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보급 결과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grpSp>
        <p:nvGrpSpPr>
          <p:cNvPr id="5" name="그룹 96"/>
          <p:cNvGrpSpPr/>
          <p:nvPr/>
        </p:nvGrpSpPr>
        <p:grpSpPr>
          <a:xfrm>
            <a:off x="3913095" y="1756816"/>
            <a:ext cx="5130173" cy="4480496"/>
            <a:chOff x="527202" y="898773"/>
            <a:chExt cx="8023420" cy="5122515"/>
          </a:xfrm>
        </p:grpSpPr>
        <p:sp>
          <p:nvSpPr>
            <p:cNvPr id="50" name="직사각형 49"/>
            <p:cNvSpPr/>
            <p:nvPr/>
          </p:nvSpPr>
          <p:spPr>
            <a:xfrm>
              <a:off x="603126" y="898773"/>
              <a:ext cx="7936905" cy="512251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202" y="898774"/>
              <a:ext cx="6293601" cy="4983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755633" y="1118361"/>
              <a:ext cx="3042967" cy="77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OAK </a:t>
              </a:r>
              <a:r>
                <a:rPr lang="ko-KR" altLang="en-US" sz="1400" b="1" dirty="0" err="1" smtClean="0">
                  <a:solidFill>
                    <a:schemeClr val="accent3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리포지터리</a:t>
              </a:r>
              <a:r>
                <a:rPr lang="ko-KR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l"/>
              <a:r>
                <a:rPr lang="ko-KR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기본모형</a:t>
              </a:r>
              <a:endParaRPr lang="ko-KR" altLang="en-US" sz="1400" b="1" dirty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45845" y="1540401"/>
              <a:ext cx="1794186" cy="341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6234542" y="1118361"/>
              <a:ext cx="2316080" cy="28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000" b="1" dirty="0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800" b="1" dirty="0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기관</a:t>
              </a:r>
              <a:r>
                <a:rPr lang="en-US" altLang="ko-KR" sz="800" b="1" dirty="0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800" b="1" dirty="0" err="1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리포지터리</a:t>
              </a:r>
              <a:r>
                <a:rPr lang="ko-KR" altLang="en-US" sz="800" b="1" dirty="0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설치 절차</a:t>
              </a:r>
              <a:r>
                <a:rPr lang="en-US" altLang="ko-KR" sz="800" b="1" dirty="0" smtClean="0">
                  <a:solidFill>
                    <a:srgbClr val="EB730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800" b="1" dirty="0">
                <a:solidFill>
                  <a:srgbClr val="EB730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55290" y="683220"/>
            <a:ext cx="539907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신규기관 구축 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(8</a:t>
            </a: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 기관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대구경북과학기술원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(DGIST) / </a:t>
            </a:r>
            <a:r>
              <a:rPr lang="ko-KR" altLang="en-US" sz="1500" b="1" spc="-150" dirty="0" err="1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국립생태원</a:t>
            </a:r>
            <a:endParaRPr lang="en-US" altLang="ko-KR" sz="1500" b="1" spc="-150" dirty="0" smtClean="0"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계명대학교의과대학 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국토연구원</a:t>
            </a:r>
            <a:endParaRPr lang="en-US" altLang="ko-KR" sz="1500" b="1" spc="-150" dirty="0" smtClean="0"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부산대학병원 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이화여자대학교</a:t>
            </a:r>
            <a:endParaRPr lang="en-US" altLang="ko-KR" sz="1500" b="1" spc="-150" dirty="0" smtClean="0"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통일연구원 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한양대학교</a:t>
            </a:r>
            <a:endParaRPr lang="en-US" altLang="ko-KR" sz="1500" b="1" spc="-150" dirty="0" smtClean="0"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endParaRPr lang="en-US" altLang="ko-KR" sz="1400" b="1" spc="-150" dirty="0" smtClean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5290" y="3645070"/>
            <a:ext cx="7547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OAK </a:t>
            </a:r>
            <a:r>
              <a:rPr lang="ko-KR" altLang="en-US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리포지터리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Dspace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5.1 </a:t>
            </a: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기반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버전 업그레이드 및 배포</a:t>
            </a:r>
            <a:endParaRPr lang="en-US" altLang="ko-KR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5290" y="4821733"/>
            <a:ext cx="3888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OAK </a:t>
            </a:r>
            <a:r>
              <a:rPr lang="ko-KR" altLang="en-US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오픈소스</a:t>
            </a: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페이지 운영</a:t>
            </a:r>
            <a:endParaRPr lang="en-US" altLang="ko-KR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OAK </a:t>
            </a:r>
            <a:r>
              <a:rPr lang="ko-KR" altLang="en-US" sz="1500" b="1" spc="-150" dirty="0" err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리포지터리</a:t>
            </a:r>
            <a:r>
              <a:rPr lang="ko-KR" altLang="en-US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spc="-150" dirty="0" err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오픈소스</a:t>
            </a:r>
            <a:r>
              <a:rPr lang="ko-KR" altLang="en-US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패키지</a:t>
            </a:r>
            <a:endParaRPr lang="en-US" altLang="ko-KR" sz="1500" b="1" spc="-150" dirty="0" smtClean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 및 문의 대응</a:t>
            </a:r>
            <a:r>
              <a:rPr lang="en-US" altLang="ko-KR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 </a:t>
            </a:r>
            <a:r>
              <a:rPr lang="ko-KR" altLang="en-US" sz="1500" b="1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 운영</a:t>
            </a:r>
            <a:endParaRPr lang="ko-KR" altLang="en-US" sz="1500" b="1" spc="-150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034" y="2629211"/>
            <a:ext cx="3219607" cy="10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개선기관 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 기관</a:t>
            </a:r>
            <a:r>
              <a:rPr lang="en-US" altLang="ko-KR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한국소비자원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한국과학기술원</a:t>
            </a:r>
            <a:r>
              <a:rPr lang="en-US" altLang="ko-KR" sz="1500" b="1" spc="-150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(KIST)</a:t>
            </a:r>
          </a:p>
          <a:p>
            <a:pPr marL="0" lvl="1" indent="4763" algn="l">
              <a:lnSpc>
                <a:spcPct val="150000"/>
              </a:lnSpc>
              <a:defRPr/>
            </a:pPr>
            <a:endParaRPr lang="en-US" altLang="ko-KR" sz="1400" b="1" spc="-150" dirty="0" smtClean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1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29" y="879103"/>
            <a:ext cx="287461" cy="287461"/>
          </a:xfrm>
          <a:prstGeom prst="rect">
            <a:avLst/>
          </a:prstGeom>
          <a:noFill/>
        </p:spPr>
      </p:pic>
      <p:pic>
        <p:nvPicPr>
          <p:cNvPr id="32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83" y="2629211"/>
            <a:ext cx="287461" cy="287461"/>
          </a:xfrm>
          <a:prstGeom prst="rect">
            <a:avLst/>
          </a:prstGeom>
          <a:noFill/>
        </p:spPr>
      </p:pic>
      <p:pic>
        <p:nvPicPr>
          <p:cNvPr id="38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827" y="3788800"/>
            <a:ext cx="287461" cy="287461"/>
          </a:xfrm>
          <a:prstGeom prst="rect">
            <a:avLst/>
          </a:prstGeom>
          <a:noFill/>
        </p:spPr>
      </p:pic>
      <p:pic>
        <p:nvPicPr>
          <p:cNvPr id="39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827" y="4821733"/>
            <a:ext cx="287461" cy="287461"/>
          </a:xfrm>
          <a:prstGeom prst="rect">
            <a:avLst/>
          </a:prstGeom>
          <a:noFill/>
        </p:spPr>
      </p:pic>
      <p:sp>
        <p:nvSpPr>
          <p:cNvPr id="40" name="직사각형 39"/>
          <p:cNvSpPr/>
          <p:nvPr/>
        </p:nvSpPr>
        <p:spPr>
          <a:xfrm>
            <a:off x="5837920" y="260648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□□■□□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리포지터리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 확산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OAK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포털 서비스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pic>
        <p:nvPicPr>
          <p:cNvPr id="4" name="그림 3" descr="Accessportal_img.gif"/>
          <p:cNvPicPr>
            <a:picLocks noChangeAspect="1"/>
          </p:cNvPicPr>
          <p:nvPr/>
        </p:nvPicPr>
        <p:blipFill>
          <a:blip r:embed="rId3" cstate="print"/>
          <a:srcRect l="21846" r="22889"/>
          <a:stretch>
            <a:fillRect/>
          </a:stretch>
        </p:blipFill>
        <p:spPr>
          <a:xfrm>
            <a:off x="5901592" y="836712"/>
            <a:ext cx="3134904" cy="527252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424"/>
            <a:ext cx="5782007" cy="61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OAK </a:t>
            </a:r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센트럴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서비스 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pic>
        <p:nvPicPr>
          <p:cNvPr id="4" name="그림 3" descr="Accesscentral_img.gif"/>
          <p:cNvPicPr>
            <a:picLocks noChangeAspect="1"/>
          </p:cNvPicPr>
          <p:nvPr/>
        </p:nvPicPr>
        <p:blipFill>
          <a:blip r:embed="rId3" cstate="print"/>
          <a:srcRect l="22410" r="30732"/>
          <a:stretch>
            <a:fillRect/>
          </a:stretch>
        </p:blipFill>
        <p:spPr>
          <a:xfrm>
            <a:off x="6103944" y="1196752"/>
            <a:ext cx="2751168" cy="446969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6103944" cy="55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학술지 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XML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서비스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grpSp>
        <p:nvGrpSpPr>
          <p:cNvPr id="3" name="그룹 33"/>
          <p:cNvGrpSpPr/>
          <p:nvPr/>
        </p:nvGrpSpPr>
        <p:grpSpPr>
          <a:xfrm>
            <a:off x="495289" y="1022298"/>
            <a:ext cx="8274844" cy="4897015"/>
            <a:chOff x="754986" y="1542316"/>
            <a:chExt cx="8065486" cy="4529511"/>
          </a:xfrm>
        </p:grpSpPr>
        <p:sp>
          <p:nvSpPr>
            <p:cNvPr id="45" name="직사각형 44"/>
            <p:cNvSpPr/>
            <p:nvPr/>
          </p:nvSpPr>
          <p:spPr>
            <a:xfrm>
              <a:off x="754986" y="5730212"/>
              <a:ext cx="8065486" cy="341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Font typeface="Wingdings" pitchFamily="2" charset="2"/>
                <a:buChar char="§"/>
              </a:pPr>
              <a:r>
                <a:rPr lang="ko-KR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2015</a:t>
              </a:r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년부터 한국과학기술정보연구원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, </a:t>
              </a:r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한국연구재단과의 협력을 통한 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XML </a:t>
              </a:r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구축 원문 서비스</a:t>
              </a:r>
              <a:endParaRPr lang="ko-KR" alt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77340" y="1542316"/>
              <a:ext cx="7547528" cy="65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spAutoFit/>
              <a:scene3d>
                <a:camera prst="orthographicFront">
                  <a:rot lat="0" lon="0" rev="0"/>
                </a:camera>
                <a:lightRig rig="flat" dir="t"/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l">
                <a:defRPr/>
              </a:pP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2010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년 </a:t>
              </a:r>
              <a:r>
                <a:rPr lang="ko-KR" altLang="en-US" sz="2000" b="1" dirty="0" err="1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부터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 </a:t>
              </a: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“</a:t>
              </a:r>
              <a:r>
                <a:rPr lang="ko-KR" altLang="en-US" sz="2000" b="1" dirty="0" err="1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대한약침학회</a:t>
              </a: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” 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등 </a:t>
              </a: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40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개 학회</a:t>
              </a: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, 86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종</a:t>
              </a:r>
              <a:r>
                <a:rPr lang="en-US" altLang="ko-KR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, 9,775</a:t>
              </a:r>
              <a:r>
                <a:rPr lang="ko-KR" altLang="en-US" sz="20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건 학술지 원문 구축 및 서비스 제공 </a:t>
              </a:r>
              <a:r>
                <a:rPr lang="en-US" altLang="ko-KR" sz="1400" b="1" dirty="0" smtClean="0">
                  <a:ln>
                    <a:noFill/>
                    <a:prstDash val="solid"/>
                  </a:ln>
                  <a:solidFill>
                    <a:srgbClr val="C00000"/>
                  </a:solidFill>
                  <a:latin typeface="+mj-ea"/>
                  <a:ea typeface="+mj-ea"/>
                  <a:cs typeface="Arial" pitchFamily="34" charset="0"/>
                </a:rPr>
                <a:t>(2</a:t>
              </a:r>
              <a:r>
                <a:rPr lang="ko-KR" altLang="en-US" sz="1400" b="1" dirty="0" smtClean="0">
                  <a:ln>
                    <a:noFill/>
                    <a:prstDash val="solid"/>
                  </a:ln>
                  <a:solidFill>
                    <a:srgbClr val="C00000"/>
                  </a:solidFill>
                  <a:latin typeface="+mj-ea"/>
                  <a:ea typeface="+mj-ea"/>
                  <a:cs typeface="Arial" pitchFamily="34" charset="0"/>
                </a:rPr>
                <a:t>종의 학술지는 학회에서 자체 구축하여 제공</a:t>
              </a:r>
              <a:r>
                <a:rPr lang="en-US" altLang="ko-KR" sz="1400" b="1" dirty="0" smtClean="0">
                  <a:ln>
                    <a:noFill/>
                    <a:prstDash val="solid"/>
                  </a:ln>
                  <a:solidFill>
                    <a:srgbClr val="444444"/>
                  </a:solidFill>
                  <a:latin typeface="+mj-ea"/>
                  <a:ea typeface="+mj-ea"/>
                  <a:cs typeface="Arial" pitchFamily="34" charset="0"/>
                </a:rPr>
                <a:t>)</a:t>
              </a:r>
              <a:endParaRPr lang="ko-KR" altLang="en-US" sz="1400" b="1" dirty="0">
                <a:ln>
                  <a:noFill/>
                  <a:prstDash val="solid"/>
                </a:ln>
                <a:solidFill>
                  <a:srgbClr val="444444"/>
                </a:solidFill>
                <a:latin typeface="+mn-ea"/>
                <a:cs typeface="Arial" pitchFamily="34" charset="0"/>
              </a:endParaRPr>
            </a:p>
          </p:txBody>
        </p:sp>
      </p:grpSp>
      <p:pic>
        <p:nvPicPr>
          <p:cNvPr id="3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29" y="1125315"/>
            <a:ext cx="287461" cy="287461"/>
          </a:xfrm>
          <a:prstGeom prst="rect">
            <a:avLst/>
          </a:prstGeom>
          <a:noFill/>
        </p:spPr>
      </p:pic>
      <p:sp>
        <p:nvSpPr>
          <p:cNvPr id="36" name="직사각형 35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6" name="차트 25"/>
          <p:cNvGraphicFramePr/>
          <p:nvPr/>
        </p:nvGraphicFramePr>
        <p:xfrm>
          <a:off x="323528" y="1902884"/>
          <a:ext cx="3937310" cy="364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차트 26"/>
          <p:cNvGraphicFramePr/>
          <p:nvPr/>
        </p:nvGraphicFramePr>
        <p:xfrm>
          <a:off x="4355976" y="2011881"/>
          <a:ext cx="4788024" cy="353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7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705277"/>
            <a:ext cx="6624736" cy="47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화살표 연결선 14"/>
          <p:cNvCxnSpPr/>
          <p:nvPr/>
        </p:nvCxnSpPr>
        <p:spPr>
          <a:xfrm>
            <a:off x="2557364" y="1556792"/>
            <a:ext cx="0" cy="165618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OA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학술지 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XML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서비스 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48558"/>
            <a:ext cx="6336703" cy="93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38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124744"/>
            <a:ext cx="6948264" cy="28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3861048"/>
            <a:ext cx="3707557" cy="255852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직선 화살표 연결선 17"/>
          <p:cNvCxnSpPr>
            <a:endCxn id="19" idx="0"/>
          </p:cNvCxnSpPr>
          <p:nvPr/>
        </p:nvCxnSpPr>
        <p:spPr>
          <a:xfrm rot="5400000">
            <a:off x="2254363" y="3791937"/>
            <a:ext cx="714380" cy="3863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284" y="43423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[Related Images]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9"/>
            <a:ext cx="3806935" cy="25585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직선 화살표 연결선 20"/>
          <p:cNvCxnSpPr/>
          <p:nvPr/>
        </p:nvCxnSpPr>
        <p:spPr>
          <a:xfrm>
            <a:off x="3519110" y="3627924"/>
            <a:ext cx="1785950" cy="92869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7870" y="448518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1"/>
                </a:solidFill>
              </a:rPr>
              <a:t>[view within Article]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5208" y="1556792"/>
            <a:ext cx="1944925" cy="2490046"/>
          </a:xfrm>
          <a:prstGeom prst="rect">
            <a:avLst/>
          </a:prstGeom>
          <a:ln w="19050" cap="sq">
            <a:solidFill>
              <a:schemeClr val="accent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278346" y="2699230"/>
            <a:ext cx="103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[PDF]</a:t>
            </a:r>
            <a:endParaRPr lang="ko-KR" altLang="en-US" b="1" dirty="0"/>
          </a:p>
        </p:txBody>
      </p:sp>
      <p:cxnSp>
        <p:nvCxnSpPr>
          <p:cNvPr id="25" name="직선 화살표 연결선 24"/>
          <p:cNvCxnSpPr>
            <a:endCxn id="23" idx="1"/>
          </p:cNvCxnSpPr>
          <p:nvPr/>
        </p:nvCxnSpPr>
        <p:spPr>
          <a:xfrm flipV="1">
            <a:off x="4110564" y="2801815"/>
            <a:ext cx="2714644" cy="7546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OA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학술지 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XML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서비스 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4330030" y="2602364"/>
            <a:ext cx="5111750" cy="704850"/>
            <a:chOff x="4330030" y="2759964"/>
            <a:chExt cx="5111750" cy="704850"/>
          </a:xfrm>
        </p:grpSpPr>
        <p:grpSp>
          <p:nvGrpSpPr>
            <p:cNvPr id="3" name="그룹 42"/>
            <p:cNvGrpSpPr>
              <a:grpSpLocks/>
            </p:cNvGrpSpPr>
            <p:nvPr/>
          </p:nvGrpSpPr>
          <p:grpSpPr bwMode="auto">
            <a:xfrm>
              <a:off x="4330030" y="2759964"/>
              <a:ext cx="5111750" cy="704850"/>
              <a:chOff x="1685701" y="2056956"/>
              <a:chExt cx="5813648" cy="801315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1812085" y="2062371"/>
                <a:ext cx="5687264" cy="7904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" name="자유형 10"/>
              <p:cNvSpPr/>
              <p:nvPr/>
            </p:nvSpPr>
            <p:spPr>
              <a:xfrm>
                <a:off x="1685701" y="2056956"/>
                <a:ext cx="1083288" cy="801315"/>
              </a:xfrm>
              <a:custGeom>
                <a:avLst/>
                <a:gdLst>
                  <a:gd name="connsiteX0" fmla="*/ 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0 w 1008112"/>
                  <a:gd name="connsiteY5" fmla="*/ 0 h 792088"/>
                  <a:gd name="connsiteX0" fmla="*/ 151185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151185 w 1008112"/>
                  <a:gd name="connsiteY5" fmla="*/ 0 h 792088"/>
                  <a:gd name="connsiteX0" fmla="*/ 36004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360040 w 1008112"/>
                  <a:gd name="connsiteY5" fmla="*/ 0 h 792088"/>
                  <a:gd name="connsiteX0" fmla="*/ 0 w 648072"/>
                  <a:gd name="connsiteY0" fmla="*/ 0 h 792088"/>
                  <a:gd name="connsiteX1" fmla="*/ 361566 w 648072"/>
                  <a:gd name="connsiteY1" fmla="*/ 0 h 792088"/>
                  <a:gd name="connsiteX2" fmla="*/ 648072 w 648072"/>
                  <a:gd name="connsiteY2" fmla="*/ 396044 h 792088"/>
                  <a:gd name="connsiteX3" fmla="*/ 361566 w 648072"/>
                  <a:gd name="connsiteY3" fmla="*/ 792088 h 792088"/>
                  <a:gd name="connsiteX4" fmla="*/ 0 w 648072"/>
                  <a:gd name="connsiteY4" fmla="*/ 792088 h 792088"/>
                  <a:gd name="connsiteX5" fmla="*/ 0 w 648072"/>
                  <a:gd name="connsiteY5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60039 w 1008111"/>
                  <a:gd name="connsiteY0" fmla="*/ 0 h 792088"/>
                  <a:gd name="connsiteX1" fmla="*/ 721605 w 1008111"/>
                  <a:gd name="connsiteY1" fmla="*/ 0 h 792088"/>
                  <a:gd name="connsiteX2" fmla="*/ 1008111 w 1008111"/>
                  <a:gd name="connsiteY2" fmla="*/ 396044 h 792088"/>
                  <a:gd name="connsiteX3" fmla="*/ 721605 w 1008111"/>
                  <a:gd name="connsiteY3" fmla="*/ 792088 h 792088"/>
                  <a:gd name="connsiteX4" fmla="*/ 360039 w 1008111"/>
                  <a:gd name="connsiteY4" fmla="*/ 792088 h 792088"/>
                  <a:gd name="connsiteX5" fmla="*/ 0 w 1008111"/>
                  <a:gd name="connsiteY5" fmla="*/ 432048 h 792088"/>
                  <a:gd name="connsiteX6" fmla="*/ 360039 w 1008111"/>
                  <a:gd name="connsiteY6" fmla="*/ 0 h 792088"/>
                  <a:gd name="connsiteX0" fmla="*/ 363058 w 1011130"/>
                  <a:gd name="connsiteY0" fmla="*/ 0 h 792088"/>
                  <a:gd name="connsiteX1" fmla="*/ 724624 w 1011130"/>
                  <a:gd name="connsiteY1" fmla="*/ 0 h 792088"/>
                  <a:gd name="connsiteX2" fmla="*/ 1011130 w 1011130"/>
                  <a:gd name="connsiteY2" fmla="*/ 396044 h 792088"/>
                  <a:gd name="connsiteX3" fmla="*/ 724624 w 1011130"/>
                  <a:gd name="connsiteY3" fmla="*/ 792088 h 792088"/>
                  <a:gd name="connsiteX4" fmla="*/ 363058 w 1011130"/>
                  <a:gd name="connsiteY4" fmla="*/ 792088 h 792088"/>
                  <a:gd name="connsiteX5" fmla="*/ 3019 w 1011130"/>
                  <a:gd name="connsiteY5" fmla="*/ 432048 h 792088"/>
                  <a:gd name="connsiteX6" fmla="*/ 363058 w 1011130"/>
                  <a:gd name="connsiteY6" fmla="*/ 0 h 792088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0461 w 1008533"/>
                  <a:gd name="connsiteY0" fmla="*/ 0 h 794881"/>
                  <a:gd name="connsiteX1" fmla="*/ 722027 w 1008533"/>
                  <a:gd name="connsiteY1" fmla="*/ 0 h 794881"/>
                  <a:gd name="connsiteX2" fmla="*/ 1008533 w 1008533"/>
                  <a:gd name="connsiteY2" fmla="*/ 396044 h 794881"/>
                  <a:gd name="connsiteX3" fmla="*/ 722027 w 1008533"/>
                  <a:gd name="connsiteY3" fmla="*/ 792088 h 794881"/>
                  <a:gd name="connsiteX4" fmla="*/ 360461 w 1008533"/>
                  <a:gd name="connsiteY4" fmla="*/ 792088 h 794881"/>
                  <a:gd name="connsiteX5" fmla="*/ 422 w 1008533"/>
                  <a:gd name="connsiteY5" fmla="*/ 432048 h 794881"/>
                  <a:gd name="connsiteX6" fmla="*/ 360461 w 1008533"/>
                  <a:gd name="connsiteY6" fmla="*/ 0 h 794881"/>
                  <a:gd name="connsiteX0" fmla="*/ 365223 w 1013295"/>
                  <a:gd name="connsiteY0" fmla="*/ 0 h 794881"/>
                  <a:gd name="connsiteX1" fmla="*/ 726789 w 1013295"/>
                  <a:gd name="connsiteY1" fmla="*/ 0 h 794881"/>
                  <a:gd name="connsiteX2" fmla="*/ 1013295 w 1013295"/>
                  <a:gd name="connsiteY2" fmla="*/ 396044 h 794881"/>
                  <a:gd name="connsiteX3" fmla="*/ 726789 w 1013295"/>
                  <a:gd name="connsiteY3" fmla="*/ 792088 h 794881"/>
                  <a:gd name="connsiteX4" fmla="*/ 365223 w 1013295"/>
                  <a:gd name="connsiteY4" fmla="*/ 792088 h 794881"/>
                  <a:gd name="connsiteX5" fmla="*/ 5184 w 1013295"/>
                  <a:gd name="connsiteY5" fmla="*/ 432048 h 794881"/>
                  <a:gd name="connsiteX6" fmla="*/ 365223 w 1013295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4484 w 1012556"/>
                  <a:gd name="connsiteY0" fmla="*/ 517 h 795398"/>
                  <a:gd name="connsiteX1" fmla="*/ 726050 w 1012556"/>
                  <a:gd name="connsiteY1" fmla="*/ 517 h 795398"/>
                  <a:gd name="connsiteX2" fmla="*/ 1012556 w 1012556"/>
                  <a:gd name="connsiteY2" fmla="*/ 396561 h 795398"/>
                  <a:gd name="connsiteX3" fmla="*/ 726050 w 1012556"/>
                  <a:gd name="connsiteY3" fmla="*/ 792605 h 795398"/>
                  <a:gd name="connsiteX4" fmla="*/ 364484 w 1012556"/>
                  <a:gd name="connsiteY4" fmla="*/ 792605 h 795398"/>
                  <a:gd name="connsiteX5" fmla="*/ 4445 w 1012556"/>
                  <a:gd name="connsiteY5" fmla="*/ 432565 h 795398"/>
                  <a:gd name="connsiteX6" fmla="*/ 364484 w 1012556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18172 w 1026283"/>
                  <a:gd name="connsiteY5" fmla="*/ 432565 h 795302"/>
                  <a:gd name="connsiteX6" fmla="*/ 378211 w 1026283"/>
                  <a:gd name="connsiteY6" fmla="*/ 517 h 795302"/>
                  <a:gd name="connsiteX0" fmla="*/ 396383 w 1044455"/>
                  <a:gd name="connsiteY0" fmla="*/ 517 h 795302"/>
                  <a:gd name="connsiteX1" fmla="*/ 757949 w 1044455"/>
                  <a:gd name="connsiteY1" fmla="*/ 517 h 795302"/>
                  <a:gd name="connsiteX2" fmla="*/ 1044455 w 1044455"/>
                  <a:gd name="connsiteY2" fmla="*/ 396561 h 795302"/>
                  <a:gd name="connsiteX3" fmla="*/ 757949 w 1044455"/>
                  <a:gd name="connsiteY3" fmla="*/ 792605 h 795302"/>
                  <a:gd name="connsiteX4" fmla="*/ 396383 w 1044455"/>
                  <a:gd name="connsiteY4" fmla="*/ 792605 h 795302"/>
                  <a:gd name="connsiteX5" fmla="*/ 18172 w 1044455"/>
                  <a:gd name="connsiteY5" fmla="*/ 380614 h 795302"/>
                  <a:gd name="connsiteX6" fmla="*/ 396383 w 1044455"/>
                  <a:gd name="connsiteY6" fmla="*/ 517 h 795302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0 w 1026283"/>
                  <a:gd name="connsiteY5" fmla="*/ 380614 h 795302"/>
                  <a:gd name="connsiteX6" fmla="*/ 378211 w 1026283"/>
                  <a:gd name="connsiteY6" fmla="*/ 517 h 795302"/>
                  <a:gd name="connsiteX0" fmla="*/ 359208 w 1007280"/>
                  <a:gd name="connsiteY0" fmla="*/ 517 h 795302"/>
                  <a:gd name="connsiteX1" fmla="*/ 720774 w 1007280"/>
                  <a:gd name="connsiteY1" fmla="*/ 517 h 795302"/>
                  <a:gd name="connsiteX2" fmla="*/ 1007280 w 1007280"/>
                  <a:gd name="connsiteY2" fmla="*/ 396561 h 795302"/>
                  <a:gd name="connsiteX3" fmla="*/ 720774 w 1007280"/>
                  <a:gd name="connsiteY3" fmla="*/ 792605 h 795302"/>
                  <a:gd name="connsiteX4" fmla="*/ 359208 w 1007280"/>
                  <a:gd name="connsiteY4" fmla="*/ 792605 h 795302"/>
                  <a:gd name="connsiteX5" fmla="*/ 0 w 1007280"/>
                  <a:gd name="connsiteY5" fmla="*/ 376197 h 795302"/>
                  <a:gd name="connsiteX6" fmla="*/ 359208 w 1007280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7737"/>
                  <a:gd name="connsiteX1" fmla="*/ 723737 w 1010243"/>
                  <a:gd name="connsiteY1" fmla="*/ 517 h 797737"/>
                  <a:gd name="connsiteX2" fmla="*/ 1010243 w 1010243"/>
                  <a:gd name="connsiteY2" fmla="*/ 396561 h 797737"/>
                  <a:gd name="connsiteX3" fmla="*/ 723737 w 1010243"/>
                  <a:gd name="connsiteY3" fmla="*/ 792605 h 797737"/>
                  <a:gd name="connsiteX4" fmla="*/ 362171 w 1010243"/>
                  <a:gd name="connsiteY4" fmla="*/ 792605 h 797737"/>
                  <a:gd name="connsiteX5" fmla="*/ 0 w 1010243"/>
                  <a:gd name="connsiteY5" fmla="*/ 384384 h 797737"/>
                  <a:gd name="connsiteX6" fmla="*/ 362171 w 1010243"/>
                  <a:gd name="connsiteY6" fmla="*/ 517 h 797737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3"/>
                  <a:gd name="connsiteX1" fmla="*/ 723737 w 1010243"/>
                  <a:gd name="connsiteY1" fmla="*/ 517 h 795303"/>
                  <a:gd name="connsiteX2" fmla="*/ 1010243 w 1010243"/>
                  <a:gd name="connsiteY2" fmla="*/ 396561 h 795303"/>
                  <a:gd name="connsiteX3" fmla="*/ 723737 w 1010243"/>
                  <a:gd name="connsiteY3" fmla="*/ 792605 h 795303"/>
                  <a:gd name="connsiteX4" fmla="*/ 362171 w 1010243"/>
                  <a:gd name="connsiteY4" fmla="*/ 792605 h 795303"/>
                  <a:gd name="connsiteX5" fmla="*/ 0 w 1010243"/>
                  <a:gd name="connsiteY5" fmla="*/ 384384 h 795303"/>
                  <a:gd name="connsiteX6" fmla="*/ 362171 w 1010243"/>
                  <a:gd name="connsiteY6" fmla="*/ 517 h 795303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379 w 1010451"/>
                  <a:gd name="connsiteY0" fmla="*/ 517 h 795302"/>
                  <a:gd name="connsiteX1" fmla="*/ 723945 w 1010451"/>
                  <a:gd name="connsiteY1" fmla="*/ 517 h 795302"/>
                  <a:gd name="connsiteX2" fmla="*/ 1010451 w 1010451"/>
                  <a:gd name="connsiteY2" fmla="*/ 396561 h 795302"/>
                  <a:gd name="connsiteX3" fmla="*/ 723945 w 1010451"/>
                  <a:gd name="connsiteY3" fmla="*/ 792605 h 795302"/>
                  <a:gd name="connsiteX4" fmla="*/ 362379 w 1010451"/>
                  <a:gd name="connsiteY4" fmla="*/ 792605 h 795302"/>
                  <a:gd name="connsiteX5" fmla="*/ 208 w 1010451"/>
                  <a:gd name="connsiteY5" fmla="*/ 384384 h 795302"/>
                  <a:gd name="connsiteX6" fmla="*/ 362379 w 1010451"/>
                  <a:gd name="connsiteY6" fmla="*/ 517 h 79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451" h="795302">
                    <a:moveTo>
                      <a:pt x="362379" y="517"/>
                    </a:moveTo>
                    <a:lnTo>
                      <a:pt x="723945" y="517"/>
                    </a:lnTo>
                    <a:cubicBezTo>
                      <a:pt x="724643" y="0"/>
                      <a:pt x="1009358" y="298231"/>
                      <a:pt x="1010451" y="396561"/>
                    </a:cubicBezTo>
                    <a:cubicBezTo>
                      <a:pt x="1005859" y="508460"/>
                      <a:pt x="722262" y="795302"/>
                      <a:pt x="723945" y="792605"/>
                    </a:cubicBezTo>
                    <a:lnTo>
                      <a:pt x="362379" y="792605"/>
                    </a:lnTo>
                    <a:cubicBezTo>
                      <a:pt x="229306" y="792151"/>
                      <a:pt x="0" y="698293"/>
                      <a:pt x="208" y="384384"/>
                    </a:cubicBezTo>
                    <a:cubicBezTo>
                      <a:pt x="1431" y="99425"/>
                      <a:pt x="234971" y="434"/>
                      <a:pt x="36237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" name="막힌 원호 11"/>
              <p:cNvSpPr/>
              <p:nvPr/>
            </p:nvSpPr>
            <p:spPr>
              <a:xfrm>
                <a:off x="1759454" y="2107670"/>
                <a:ext cx="699886" cy="699886"/>
              </a:xfrm>
              <a:prstGeom prst="blockArc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  <a:alpha val="3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839397" y="2187613"/>
                <a:ext cx="540000" cy="540000"/>
              </a:xfrm>
              <a:prstGeom prst="ellipse">
                <a:avLst/>
              </a:prstGeom>
              <a:solidFill>
                <a:srgbClr val="00517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TextBox 6"/>
              <p:cNvSpPr txBox="1">
                <a:spLocks noChangeArrowheads="1"/>
              </p:cNvSpPr>
              <p:nvPr/>
            </p:nvSpPr>
            <p:spPr bwMode="auto">
              <a:xfrm>
                <a:off x="1800480" y="2142451"/>
                <a:ext cx="625693" cy="62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ko-KR" sz="3000" kern="0" dirty="0">
                    <a:solidFill>
                      <a:schemeClr val="bg1"/>
                    </a:solidFill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Ⅱ</a:t>
                </a:r>
                <a:endParaRPr lang="ko-KR" altLang="en-US" sz="3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364088" y="2881768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OAK</a:t>
              </a: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 사업개요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" name="그룹 4"/>
          <p:cNvGrpSpPr/>
          <p:nvPr/>
        </p:nvGrpSpPr>
        <p:grpSpPr>
          <a:xfrm>
            <a:off x="4330030" y="3460795"/>
            <a:ext cx="5111750" cy="703263"/>
            <a:chOff x="4330030" y="3526955"/>
            <a:chExt cx="5111750" cy="703263"/>
          </a:xfrm>
        </p:grpSpPr>
        <p:grpSp>
          <p:nvGrpSpPr>
            <p:cNvPr id="5" name="그룹 43"/>
            <p:cNvGrpSpPr>
              <a:grpSpLocks/>
            </p:cNvGrpSpPr>
            <p:nvPr/>
          </p:nvGrpSpPr>
          <p:grpSpPr bwMode="auto">
            <a:xfrm>
              <a:off x="4330030" y="3526955"/>
              <a:ext cx="5111750" cy="703263"/>
              <a:chOff x="1685701" y="2056956"/>
              <a:chExt cx="5813648" cy="801315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1812085" y="2062383"/>
                <a:ext cx="5687264" cy="790461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1" name="자유형 20"/>
              <p:cNvSpPr/>
              <p:nvPr/>
            </p:nvSpPr>
            <p:spPr>
              <a:xfrm>
                <a:off x="1685701" y="2056956"/>
                <a:ext cx="1083288" cy="801315"/>
              </a:xfrm>
              <a:custGeom>
                <a:avLst/>
                <a:gdLst>
                  <a:gd name="connsiteX0" fmla="*/ 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0 w 1008112"/>
                  <a:gd name="connsiteY5" fmla="*/ 0 h 792088"/>
                  <a:gd name="connsiteX0" fmla="*/ 151185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151185 w 1008112"/>
                  <a:gd name="connsiteY5" fmla="*/ 0 h 792088"/>
                  <a:gd name="connsiteX0" fmla="*/ 36004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360040 w 1008112"/>
                  <a:gd name="connsiteY5" fmla="*/ 0 h 792088"/>
                  <a:gd name="connsiteX0" fmla="*/ 0 w 648072"/>
                  <a:gd name="connsiteY0" fmla="*/ 0 h 792088"/>
                  <a:gd name="connsiteX1" fmla="*/ 361566 w 648072"/>
                  <a:gd name="connsiteY1" fmla="*/ 0 h 792088"/>
                  <a:gd name="connsiteX2" fmla="*/ 648072 w 648072"/>
                  <a:gd name="connsiteY2" fmla="*/ 396044 h 792088"/>
                  <a:gd name="connsiteX3" fmla="*/ 361566 w 648072"/>
                  <a:gd name="connsiteY3" fmla="*/ 792088 h 792088"/>
                  <a:gd name="connsiteX4" fmla="*/ 0 w 648072"/>
                  <a:gd name="connsiteY4" fmla="*/ 792088 h 792088"/>
                  <a:gd name="connsiteX5" fmla="*/ 0 w 648072"/>
                  <a:gd name="connsiteY5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60039 w 1008111"/>
                  <a:gd name="connsiteY0" fmla="*/ 0 h 792088"/>
                  <a:gd name="connsiteX1" fmla="*/ 721605 w 1008111"/>
                  <a:gd name="connsiteY1" fmla="*/ 0 h 792088"/>
                  <a:gd name="connsiteX2" fmla="*/ 1008111 w 1008111"/>
                  <a:gd name="connsiteY2" fmla="*/ 396044 h 792088"/>
                  <a:gd name="connsiteX3" fmla="*/ 721605 w 1008111"/>
                  <a:gd name="connsiteY3" fmla="*/ 792088 h 792088"/>
                  <a:gd name="connsiteX4" fmla="*/ 360039 w 1008111"/>
                  <a:gd name="connsiteY4" fmla="*/ 792088 h 792088"/>
                  <a:gd name="connsiteX5" fmla="*/ 0 w 1008111"/>
                  <a:gd name="connsiteY5" fmla="*/ 432048 h 792088"/>
                  <a:gd name="connsiteX6" fmla="*/ 360039 w 1008111"/>
                  <a:gd name="connsiteY6" fmla="*/ 0 h 792088"/>
                  <a:gd name="connsiteX0" fmla="*/ 363058 w 1011130"/>
                  <a:gd name="connsiteY0" fmla="*/ 0 h 792088"/>
                  <a:gd name="connsiteX1" fmla="*/ 724624 w 1011130"/>
                  <a:gd name="connsiteY1" fmla="*/ 0 h 792088"/>
                  <a:gd name="connsiteX2" fmla="*/ 1011130 w 1011130"/>
                  <a:gd name="connsiteY2" fmla="*/ 396044 h 792088"/>
                  <a:gd name="connsiteX3" fmla="*/ 724624 w 1011130"/>
                  <a:gd name="connsiteY3" fmla="*/ 792088 h 792088"/>
                  <a:gd name="connsiteX4" fmla="*/ 363058 w 1011130"/>
                  <a:gd name="connsiteY4" fmla="*/ 792088 h 792088"/>
                  <a:gd name="connsiteX5" fmla="*/ 3019 w 1011130"/>
                  <a:gd name="connsiteY5" fmla="*/ 432048 h 792088"/>
                  <a:gd name="connsiteX6" fmla="*/ 363058 w 1011130"/>
                  <a:gd name="connsiteY6" fmla="*/ 0 h 792088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0461 w 1008533"/>
                  <a:gd name="connsiteY0" fmla="*/ 0 h 794881"/>
                  <a:gd name="connsiteX1" fmla="*/ 722027 w 1008533"/>
                  <a:gd name="connsiteY1" fmla="*/ 0 h 794881"/>
                  <a:gd name="connsiteX2" fmla="*/ 1008533 w 1008533"/>
                  <a:gd name="connsiteY2" fmla="*/ 396044 h 794881"/>
                  <a:gd name="connsiteX3" fmla="*/ 722027 w 1008533"/>
                  <a:gd name="connsiteY3" fmla="*/ 792088 h 794881"/>
                  <a:gd name="connsiteX4" fmla="*/ 360461 w 1008533"/>
                  <a:gd name="connsiteY4" fmla="*/ 792088 h 794881"/>
                  <a:gd name="connsiteX5" fmla="*/ 422 w 1008533"/>
                  <a:gd name="connsiteY5" fmla="*/ 432048 h 794881"/>
                  <a:gd name="connsiteX6" fmla="*/ 360461 w 1008533"/>
                  <a:gd name="connsiteY6" fmla="*/ 0 h 794881"/>
                  <a:gd name="connsiteX0" fmla="*/ 365223 w 1013295"/>
                  <a:gd name="connsiteY0" fmla="*/ 0 h 794881"/>
                  <a:gd name="connsiteX1" fmla="*/ 726789 w 1013295"/>
                  <a:gd name="connsiteY1" fmla="*/ 0 h 794881"/>
                  <a:gd name="connsiteX2" fmla="*/ 1013295 w 1013295"/>
                  <a:gd name="connsiteY2" fmla="*/ 396044 h 794881"/>
                  <a:gd name="connsiteX3" fmla="*/ 726789 w 1013295"/>
                  <a:gd name="connsiteY3" fmla="*/ 792088 h 794881"/>
                  <a:gd name="connsiteX4" fmla="*/ 365223 w 1013295"/>
                  <a:gd name="connsiteY4" fmla="*/ 792088 h 794881"/>
                  <a:gd name="connsiteX5" fmla="*/ 5184 w 1013295"/>
                  <a:gd name="connsiteY5" fmla="*/ 432048 h 794881"/>
                  <a:gd name="connsiteX6" fmla="*/ 365223 w 1013295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4484 w 1012556"/>
                  <a:gd name="connsiteY0" fmla="*/ 517 h 795398"/>
                  <a:gd name="connsiteX1" fmla="*/ 726050 w 1012556"/>
                  <a:gd name="connsiteY1" fmla="*/ 517 h 795398"/>
                  <a:gd name="connsiteX2" fmla="*/ 1012556 w 1012556"/>
                  <a:gd name="connsiteY2" fmla="*/ 396561 h 795398"/>
                  <a:gd name="connsiteX3" fmla="*/ 726050 w 1012556"/>
                  <a:gd name="connsiteY3" fmla="*/ 792605 h 795398"/>
                  <a:gd name="connsiteX4" fmla="*/ 364484 w 1012556"/>
                  <a:gd name="connsiteY4" fmla="*/ 792605 h 795398"/>
                  <a:gd name="connsiteX5" fmla="*/ 4445 w 1012556"/>
                  <a:gd name="connsiteY5" fmla="*/ 432565 h 795398"/>
                  <a:gd name="connsiteX6" fmla="*/ 364484 w 1012556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18172 w 1026283"/>
                  <a:gd name="connsiteY5" fmla="*/ 432565 h 795302"/>
                  <a:gd name="connsiteX6" fmla="*/ 378211 w 1026283"/>
                  <a:gd name="connsiteY6" fmla="*/ 517 h 795302"/>
                  <a:gd name="connsiteX0" fmla="*/ 396383 w 1044455"/>
                  <a:gd name="connsiteY0" fmla="*/ 517 h 795302"/>
                  <a:gd name="connsiteX1" fmla="*/ 757949 w 1044455"/>
                  <a:gd name="connsiteY1" fmla="*/ 517 h 795302"/>
                  <a:gd name="connsiteX2" fmla="*/ 1044455 w 1044455"/>
                  <a:gd name="connsiteY2" fmla="*/ 396561 h 795302"/>
                  <a:gd name="connsiteX3" fmla="*/ 757949 w 1044455"/>
                  <a:gd name="connsiteY3" fmla="*/ 792605 h 795302"/>
                  <a:gd name="connsiteX4" fmla="*/ 396383 w 1044455"/>
                  <a:gd name="connsiteY4" fmla="*/ 792605 h 795302"/>
                  <a:gd name="connsiteX5" fmla="*/ 18172 w 1044455"/>
                  <a:gd name="connsiteY5" fmla="*/ 380614 h 795302"/>
                  <a:gd name="connsiteX6" fmla="*/ 396383 w 1044455"/>
                  <a:gd name="connsiteY6" fmla="*/ 517 h 795302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0 w 1026283"/>
                  <a:gd name="connsiteY5" fmla="*/ 380614 h 795302"/>
                  <a:gd name="connsiteX6" fmla="*/ 378211 w 1026283"/>
                  <a:gd name="connsiteY6" fmla="*/ 517 h 795302"/>
                  <a:gd name="connsiteX0" fmla="*/ 359208 w 1007280"/>
                  <a:gd name="connsiteY0" fmla="*/ 517 h 795302"/>
                  <a:gd name="connsiteX1" fmla="*/ 720774 w 1007280"/>
                  <a:gd name="connsiteY1" fmla="*/ 517 h 795302"/>
                  <a:gd name="connsiteX2" fmla="*/ 1007280 w 1007280"/>
                  <a:gd name="connsiteY2" fmla="*/ 396561 h 795302"/>
                  <a:gd name="connsiteX3" fmla="*/ 720774 w 1007280"/>
                  <a:gd name="connsiteY3" fmla="*/ 792605 h 795302"/>
                  <a:gd name="connsiteX4" fmla="*/ 359208 w 1007280"/>
                  <a:gd name="connsiteY4" fmla="*/ 792605 h 795302"/>
                  <a:gd name="connsiteX5" fmla="*/ 0 w 1007280"/>
                  <a:gd name="connsiteY5" fmla="*/ 376197 h 795302"/>
                  <a:gd name="connsiteX6" fmla="*/ 359208 w 1007280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7737"/>
                  <a:gd name="connsiteX1" fmla="*/ 723737 w 1010243"/>
                  <a:gd name="connsiteY1" fmla="*/ 517 h 797737"/>
                  <a:gd name="connsiteX2" fmla="*/ 1010243 w 1010243"/>
                  <a:gd name="connsiteY2" fmla="*/ 396561 h 797737"/>
                  <a:gd name="connsiteX3" fmla="*/ 723737 w 1010243"/>
                  <a:gd name="connsiteY3" fmla="*/ 792605 h 797737"/>
                  <a:gd name="connsiteX4" fmla="*/ 362171 w 1010243"/>
                  <a:gd name="connsiteY4" fmla="*/ 792605 h 797737"/>
                  <a:gd name="connsiteX5" fmla="*/ 0 w 1010243"/>
                  <a:gd name="connsiteY5" fmla="*/ 384384 h 797737"/>
                  <a:gd name="connsiteX6" fmla="*/ 362171 w 1010243"/>
                  <a:gd name="connsiteY6" fmla="*/ 517 h 797737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3"/>
                  <a:gd name="connsiteX1" fmla="*/ 723737 w 1010243"/>
                  <a:gd name="connsiteY1" fmla="*/ 517 h 795303"/>
                  <a:gd name="connsiteX2" fmla="*/ 1010243 w 1010243"/>
                  <a:gd name="connsiteY2" fmla="*/ 396561 h 795303"/>
                  <a:gd name="connsiteX3" fmla="*/ 723737 w 1010243"/>
                  <a:gd name="connsiteY3" fmla="*/ 792605 h 795303"/>
                  <a:gd name="connsiteX4" fmla="*/ 362171 w 1010243"/>
                  <a:gd name="connsiteY4" fmla="*/ 792605 h 795303"/>
                  <a:gd name="connsiteX5" fmla="*/ 0 w 1010243"/>
                  <a:gd name="connsiteY5" fmla="*/ 384384 h 795303"/>
                  <a:gd name="connsiteX6" fmla="*/ 362171 w 1010243"/>
                  <a:gd name="connsiteY6" fmla="*/ 517 h 795303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379 w 1010451"/>
                  <a:gd name="connsiteY0" fmla="*/ 517 h 795302"/>
                  <a:gd name="connsiteX1" fmla="*/ 723945 w 1010451"/>
                  <a:gd name="connsiteY1" fmla="*/ 517 h 795302"/>
                  <a:gd name="connsiteX2" fmla="*/ 1010451 w 1010451"/>
                  <a:gd name="connsiteY2" fmla="*/ 396561 h 795302"/>
                  <a:gd name="connsiteX3" fmla="*/ 723945 w 1010451"/>
                  <a:gd name="connsiteY3" fmla="*/ 792605 h 795302"/>
                  <a:gd name="connsiteX4" fmla="*/ 362379 w 1010451"/>
                  <a:gd name="connsiteY4" fmla="*/ 792605 h 795302"/>
                  <a:gd name="connsiteX5" fmla="*/ 208 w 1010451"/>
                  <a:gd name="connsiteY5" fmla="*/ 384384 h 795302"/>
                  <a:gd name="connsiteX6" fmla="*/ 362379 w 1010451"/>
                  <a:gd name="connsiteY6" fmla="*/ 517 h 79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451" h="795302">
                    <a:moveTo>
                      <a:pt x="362379" y="517"/>
                    </a:moveTo>
                    <a:lnTo>
                      <a:pt x="723945" y="517"/>
                    </a:lnTo>
                    <a:cubicBezTo>
                      <a:pt x="724643" y="0"/>
                      <a:pt x="1009358" y="298231"/>
                      <a:pt x="1010451" y="396561"/>
                    </a:cubicBezTo>
                    <a:cubicBezTo>
                      <a:pt x="1005859" y="508460"/>
                      <a:pt x="722262" y="795302"/>
                      <a:pt x="723945" y="792605"/>
                    </a:cubicBezTo>
                    <a:lnTo>
                      <a:pt x="362379" y="792605"/>
                    </a:lnTo>
                    <a:cubicBezTo>
                      <a:pt x="229306" y="792151"/>
                      <a:pt x="0" y="698293"/>
                      <a:pt x="208" y="384384"/>
                    </a:cubicBezTo>
                    <a:cubicBezTo>
                      <a:pt x="1431" y="99425"/>
                      <a:pt x="234971" y="434"/>
                      <a:pt x="36237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2" name="막힌 원호 21"/>
              <p:cNvSpPr/>
              <p:nvPr/>
            </p:nvSpPr>
            <p:spPr>
              <a:xfrm>
                <a:off x="1759454" y="2107670"/>
                <a:ext cx="699886" cy="699886"/>
              </a:xfrm>
              <a:prstGeom prst="blockArc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  <a:alpha val="3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1839397" y="2187613"/>
                <a:ext cx="540000" cy="54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" name="TextBox 14"/>
              <p:cNvSpPr txBox="1">
                <a:spLocks noChangeArrowheads="1"/>
              </p:cNvSpPr>
              <p:nvPr/>
            </p:nvSpPr>
            <p:spPr bwMode="auto">
              <a:xfrm>
                <a:off x="1806838" y="2141742"/>
                <a:ext cx="625693" cy="631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ko-KR" sz="3000" kern="0" dirty="0">
                    <a:solidFill>
                      <a:schemeClr val="bg1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Ⅲ</a:t>
                </a:r>
                <a:endParaRPr lang="ko-KR" altLang="en-US" sz="3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364088" y="3649080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OAK</a:t>
              </a:r>
              <a:r>
                <a:rPr lang="ko-KR" alt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리포지터리구축확산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 bwMode="auto">
          <a:xfrm>
            <a:off x="4441155" y="1744562"/>
            <a:ext cx="5000625" cy="6953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397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자유형 32"/>
          <p:cNvSpPr/>
          <p:nvPr/>
        </p:nvSpPr>
        <p:spPr bwMode="auto">
          <a:xfrm>
            <a:off x="4330030" y="1739800"/>
            <a:ext cx="952500" cy="704850"/>
          </a:xfrm>
          <a:custGeom>
            <a:avLst/>
            <a:gdLst>
              <a:gd name="connsiteX0" fmla="*/ 0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0 w 1008112"/>
              <a:gd name="connsiteY5" fmla="*/ 0 h 792088"/>
              <a:gd name="connsiteX0" fmla="*/ 151185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151185 w 1008112"/>
              <a:gd name="connsiteY5" fmla="*/ 0 h 792088"/>
              <a:gd name="connsiteX0" fmla="*/ 360040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360040 w 1008112"/>
              <a:gd name="connsiteY5" fmla="*/ 0 h 792088"/>
              <a:gd name="connsiteX0" fmla="*/ 0 w 648072"/>
              <a:gd name="connsiteY0" fmla="*/ 0 h 792088"/>
              <a:gd name="connsiteX1" fmla="*/ 361566 w 648072"/>
              <a:gd name="connsiteY1" fmla="*/ 0 h 792088"/>
              <a:gd name="connsiteX2" fmla="*/ 648072 w 648072"/>
              <a:gd name="connsiteY2" fmla="*/ 396044 h 792088"/>
              <a:gd name="connsiteX3" fmla="*/ 361566 w 648072"/>
              <a:gd name="connsiteY3" fmla="*/ 792088 h 792088"/>
              <a:gd name="connsiteX4" fmla="*/ 0 w 648072"/>
              <a:gd name="connsiteY4" fmla="*/ 792088 h 792088"/>
              <a:gd name="connsiteX5" fmla="*/ 0 w 648072"/>
              <a:gd name="connsiteY5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60039 w 1008111"/>
              <a:gd name="connsiteY0" fmla="*/ 0 h 792088"/>
              <a:gd name="connsiteX1" fmla="*/ 721605 w 1008111"/>
              <a:gd name="connsiteY1" fmla="*/ 0 h 792088"/>
              <a:gd name="connsiteX2" fmla="*/ 1008111 w 1008111"/>
              <a:gd name="connsiteY2" fmla="*/ 396044 h 792088"/>
              <a:gd name="connsiteX3" fmla="*/ 721605 w 1008111"/>
              <a:gd name="connsiteY3" fmla="*/ 792088 h 792088"/>
              <a:gd name="connsiteX4" fmla="*/ 360039 w 1008111"/>
              <a:gd name="connsiteY4" fmla="*/ 792088 h 792088"/>
              <a:gd name="connsiteX5" fmla="*/ 0 w 1008111"/>
              <a:gd name="connsiteY5" fmla="*/ 432048 h 792088"/>
              <a:gd name="connsiteX6" fmla="*/ 360039 w 1008111"/>
              <a:gd name="connsiteY6" fmla="*/ 0 h 792088"/>
              <a:gd name="connsiteX0" fmla="*/ 363058 w 1011130"/>
              <a:gd name="connsiteY0" fmla="*/ 0 h 792088"/>
              <a:gd name="connsiteX1" fmla="*/ 724624 w 1011130"/>
              <a:gd name="connsiteY1" fmla="*/ 0 h 792088"/>
              <a:gd name="connsiteX2" fmla="*/ 1011130 w 1011130"/>
              <a:gd name="connsiteY2" fmla="*/ 396044 h 792088"/>
              <a:gd name="connsiteX3" fmla="*/ 724624 w 1011130"/>
              <a:gd name="connsiteY3" fmla="*/ 792088 h 792088"/>
              <a:gd name="connsiteX4" fmla="*/ 363058 w 1011130"/>
              <a:gd name="connsiteY4" fmla="*/ 792088 h 792088"/>
              <a:gd name="connsiteX5" fmla="*/ 3019 w 1011130"/>
              <a:gd name="connsiteY5" fmla="*/ 432048 h 792088"/>
              <a:gd name="connsiteX6" fmla="*/ 363058 w 1011130"/>
              <a:gd name="connsiteY6" fmla="*/ 0 h 792088"/>
              <a:gd name="connsiteX0" fmla="*/ 363058 w 1011130"/>
              <a:gd name="connsiteY0" fmla="*/ 0 h 794881"/>
              <a:gd name="connsiteX1" fmla="*/ 724624 w 1011130"/>
              <a:gd name="connsiteY1" fmla="*/ 0 h 794881"/>
              <a:gd name="connsiteX2" fmla="*/ 1011130 w 1011130"/>
              <a:gd name="connsiteY2" fmla="*/ 396044 h 794881"/>
              <a:gd name="connsiteX3" fmla="*/ 724624 w 1011130"/>
              <a:gd name="connsiteY3" fmla="*/ 792088 h 794881"/>
              <a:gd name="connsiteX4" fmla="*/ 363058 w 1011130"/>
              <a:gd name="connsiteY4" fmla="*/ 792088 h 794881"/>
              <a:gd name="connsiteX5" fmla="*/ 3019 w 1011130"/>
              <a:gd name="connsiteY5" fmla="*/ 432048 h 794881"/>
              <a:gd name="connsiteX6" fmla="*/ 363058 w 1011130"/>
              <a:gd name="connsiteY6" fmla="*/ 0 h 794881"/>
              <a:gd name="connsiteX0" fmla="*/ 363058 w 1011130"/>
              <a:gd name="connsiteY0" fmla="*/ 0 h 794881"/>
              <a:gd name="connsiteX1" fmla="*/ 724624 w 1011130"/>
              <a:gd name="connsiteY1" fmla="*/ 0 h 794881"/>
              <a:gd name="connsiteX2" fmla="*/ 1011130 w 1011130"/>
              <a:gd name="connsiteY2" fmla="*/ 396044 h 794881"/>
              <a:gd name="connsiteX3" fmla="*/ 724624 w 1011130"/>
              <a:gd name="connsiteY3" fmla="*/ 792088 h 794881"/>
              <a:gd name="connsiteX4" fmla="*/ 363058 w 1011130"/>
              <a:gd name="connsiteY4" fmla="*/ 792088 h 794881"/>
              <a:gd name="connsiteX5" fmla="*/ 3019 w 1011130"/>
              <a:gd name="connsiteY5" fmla="*/ 432048 h 794881"/>
              <a:gd name="connsiteX6" fmla="*/ 363058 w 1011130"/>
              <a:gd name="connsiteY6" fmla="*/ 0 h 794881"/>
              <a:gd name="connsiteX0" fmla="*/ 360461 w 1008533"/>
              <a:gd name="connsiteY0" fmla="*/ 0 h 794881"/>
              <a:gd name="connsiteX1" fmla="*/ 722027 w 1008533"/>
              <a:gd name="connsiteY1" fmla="*/ 0 h 794881"/>
              <a:gd name="connsiteX2" fmla="*/ 1008533 w 1008533"/>
              <a:gd name="connsiteY2" fmla="*/ 396044 h 794881"/>
              <a:gd name="connsiteX3" fmla="*/ 722027 w 1008533"/>
              <a:gd name="connsiteY3" fmla="*/ 792088 h 794881"/>
              <a:gd name="connsiteX4" fmla="*/ 360461 w 1008533"/>
              <a:gd name="connsiteY4" fmla="*/ 792088 h 794881"/>
              <a:gd name="connsiteX5" fmla="*/ 422 w 1008533"/>
              <a:gd name="connsiteY5" fmla="*/ 432048 h 794881"/>
              <a:gd name="connsiteX6" fmla="*/ 360461 w 1008533"/>
              <a:gd name="connsiteY6" fmla="*/ 0 h 794881"/>
              <a:gd name="connsiteX0" fmla="*/ 365223 w 1013295"/>
              <a:gd name="connsiteY0" fmla="*/ 0 h 794881"/>
              <a:gd name="connsiteX1" fmla="*/ 726789 w 1013295"/>
              <a:gd name="connsiteY1" fmla="*/ 0 h 794881"/>
              <a:gd name="connsiteX2" fmla="*/ 1013295 w 1013295"/>
              <a:gd name="connsiteY2" fmla="*/ 396044 h 794881"/>
              <a:gd name="connsiteX3" fmla="*/ 726789 w 1013295"/>
              <a:gd name="connsiteY3" fmla="*/ 792088 h 794881"/>
              <a:gd name="connsiteX4" fmla="*/ 365223 w 1013295"/>
              <a:gd name="connsiteY4" fmla="*/ 792088 h 794881"/>
              <a:gd name="connsiteX5" fmla="*/ 5184 w 1013295"/>
              <a:gd name="connsiteY5" fmla="*/ 432048 h 794881"/>
              <a:gd name="connsiteX6" fmla="*/ 365223 w 1013295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4484 w 1012556"/>
              <a:gd name="connsiteY0" fmla="*/ 517 h 795398"/>
              <a:gd name="connsiteX1" fmla="*/ 726050 w 1012556"/>
              <a:gd name="connsiteY1" fmla="*/ 517 h 795398"/>
              <a:gd name="connsiteX2" fmla="*/ 1012556 w 1012556"/>
              <a:gd name="connsiteY2" fmla="*/ 396561 h 795398"/>
              <a:gd name="connsiteX3" fmla="*/ 726050 w 1012556"/>
              <a:gd name="connsiteY3" fmla="*/ 792605 h 795398"/>
              <a:gd name="connsiteX4" fmla="*/ 364484 w 1012556"/>
              <a:gd name="connsiteY4" fmla="*/ 792605 h 795398"/>
              <a:gd name="connsiteX5" fmla="*/ 4445 w 1012556"/>
              <a:gd name="connsiteY5" fmla="*/ 432565 h 795398"/>
              <a:gd name="connsiteX6" fmla="*/ 364484 w 1012556"/>
              <a:gd name="connsiteY6" fmla="*/ 517 h 795398"/>
              <a:gd name="connsiteX0" fmla="*/ 378211 w 1026283"/>
              <a:gd name="connsiteY0" fmla="*/ 517 h 795398"/>
              <a:gd name="connsiteX1" fmla="*/ 739777 w 1026283"/>
              <a:gd name="connsiteY1" fmla="*/ 517 h 795398"/>
              <a:gd name="connsiteX2" fmla="*/ 1026283 w 1026283"/>
              <a:gd name="connsiteY2" fmla="*/ 396561 h 795398"/>
              <a:gd name="connsiteX3" fmla="*/ 739777 w 1026283"/>
              <a:gd name="connsiteY3" fmla="*/ 792605 h 795398"/>
              <a:gd name="connsiteX4" fmla="*/ 378211 w 1026283"/>
              <a:gd name="connsiteY4" fmla="*/ 792605 h 795398"/>
              <a:gd name="connsiteX5" fmla="*/ 18172 w 1026283"/>
              <a:gd name="connsiteY5" fmla="*/ 432565 h 795398"/>
              <a:gd name="connsiteX6" fmla="*/ 378211 w 1026283"/>
              <a:gd name="connsiteY6" fmla="*/ 517 h 795398"/>
              <a:gd name="connsiteX0" fmla="*/ 378211 w 1026283"/>
              <a:gd name="connsiteY0" fmla="*/ 517 h 795398"/>
              <a:gd name="connsiteX1" fmla="*/ 739777 w 1026283"/>
              <a:gd name="connsiteY1" fmla="*/ 517 h 795398"/>
              <a:gd name="connsiteX2" fmla="*/ 1026283 w 1026283"/>
              <a:gd name="connsiteY2" fmla="*/ 396561 h 795398"/>
              <a:gd name="connsiteX3" fmla="*/ 739777 w 1026283"/>
              <a:gd name="connsiteY3" fmla="*/ 792605 h 795398"/>
              <a:gd name="connsiteX4" fmla="*/ 378211 w 1026283"/>
              <a:gd name="connsiteY4" fmla="*/ 792605 h 795398"/>
              <a:gd name="connsiteX5" fmla="*/ 18172 w 1026283"/>
              <a:gd name="connsiteY5" fmla="*/ 432565 h 795398"/>
              <a:gd name="connsiteX6" fmla="*/ 378211 w 1026283"/>
              <a:gd name="connsiteY6" fmla="*/ 517 h 795398"/>
              <a:gd name="connsiteX0" fmla="*/ 378211 w 1026283"/>
              <a:gd name="connsiteY0" fmla="*/ 517 h 795302"/>
              <a:gd name="connsiteX1" fmla="*/ 739777 w 1026283"/>
              <a:gd name="connsiteY1" fmla="*/ 517 h 795302"/>
              <a:gd name="connsiteX2" fmla="*/ 1026283 w 1026283"/>
              <a:gd name="connsiteY2" fmla="*/ 396561 h 795302"/>
              <a:gd name="connsiteX3" fmla="*/ 739777 w 1026283"/>
              <a:gd name="connsiteY3" fmla="*/ 792605 h 795302"/>
              <a:gd name="connsiteX4" fmla="*/ 378211 w 1026283"/>
              <a:gd name="connsiteY4" fmla="*/ 792605 h 795302"/>
              <a:gd name="connsiteX5" fmla="*/ 18172 w 1026283"/>
              <a:gd name="connsiteY5" fmla="*/ 432565 h 795302"/>
              <a:gd name="connsiteX6" fmla="*/ 378211 w 1026283"/>
              <a:gd name="connsiteY6" fmla="*/ 517 h 795302"/>
              <a:gd name="connsiteX0" fmla="*/ 396383 w 1044455"/>
              <a:gd name="connsiteY0" fmla="*/ 517 h 795302"/>
              <a:gd name="connsiteX1" fmla="*/ 757949 w 1044455"/>
              <a:gd name="connsiteY1" fmla="*/ 517 h 795302"/>
              <a:gd name="connsiteX2" fmla="*/ 1044455 w 1044455"/>
              <a:gd name="connsiteY2" fmla="*/ 396561 h 795302"/>
              <a:gd name="connsiteX3" fmla="*/ 757949 w 1044455"/>
              <a:gd name="connsiteY3" fmla="*/ 792605 h 795302"/>
              <a:gd name="connsiteX4" fmla="*/ 396383 w 1044455"/>
              <a:gd name="connsiteY4" fmla="*/ 792605 h 795302"/>
              <a:gd name="connsiteX5" fmla="*/ 18172 w 1044455"/>
              <a:gd name="connsiteY5" fmla="*/ 380614 h 795302"/>
              <a:gd name="connsiteX6" fmla="*/ 396383 w 1044455"/>
              <a:gd name="connsiteY6" fmla="*/ 517 h 795302"/>
              <a:gd name="connsiteX0" fmla="*/ 378211 w 1026283"/>
              <a:gd name="connsiteY0" fmla="*/ 517 h 795302"/>
              <a:gd name="connsiteX1" fmla="*/ 739777 w 1026283"/>
              <a:gd name="connsiteY1" fmla="*/ 517 h 795302"/>
              <a:gd name="connsiteX2" fmla="*/ 1026283 w 1026283"/>
              <a:gd name="connsiteY2" fmla="*/ 396561 h 795302"/>
              <a:gd name="connsiteX3" fmla="*/ 739777 w 1026283"/>
              <a:gd name="connsiteY3" fmla="*/ 792605 h 795302"/>
              <a:gd name="connsiteX4" fmla="*/ 378211 w 1026283"/>
              <a:gd name="connsiteY4" fmla="*/ 792605 h 795302"/>
              <a:gd name="connsiteX5" fmla="*/ 0 w 1026283"/>
              <a:gd name="connsiteY5" fmla="*/ 380614 h 795302"/>
              <a:gd name="connsiteX6" fmla="*/ 378211 w 1026283"/>
              <a:gd name="connsiteY6" fmla="*/ 517 h 795302"/>
              <a:gd name="connsiteX0" fmla="*/ 359208 w 1007280"/>
              <a:gd name="connsiteY0" fmla="*/ 517 h 795302"/>
              <a:gd name="connsiteX1" fmla="*/ 720774 w 1007280"/>
              <a:gd name="connsiteY1" fmla="*/ 517 h 795302"/>
              <a:gd name="connsiteX2" fmla="*/ 1007280 w 1007280"/>
              <a:gd name="connsiteY2" fmla="*/ 396561 h 795302"/>
              <a:gd name="connsiteX3" fmla="*/ 720774 w 1007280"/>
              <a:gd name="connsiteY3" fmla="*/ 792605 h 795302"/>
              <a:gd name="connsiteX4" fmla="*/ 359208 w 1007280"/>
              <a:gd name="connsiteY4" fmla="*/ 792605 h 795302"/>
              <a:gd name="connsiteX5" fmla="*/ 0 w 1007280"/>
              <a:gd name="connsiteY5" fmla="*/ 376197 h 795302"/>
              <a:gd name="connsiteX6" fmla="*/ 359208 w 1007280"/>
              <a:gd name="connsiteY6" fmla="*/ 517 h 795302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7737"/>
              <a:gd name="connsiteX1" fmla="*/ 723737 w 1010243"/>
              <a:gd name="connsiteY1" fmla="*/ 517 h 797737"/>
              <a:gd name="connsiteX2" fmla="*/ 1010243 w 1010243"/>
              <a:gd name="connsiteY2" fmla="*/ 396561 h 797737"/>
              <a:gd name="connsiteX3" fmla="*/ 723737 w 1010243"/>
              <a:gd name="connsiteY3" fmla="*/ 792605 h 797737"/>
              <a:gd name="connsiteX4" fmla="*/ 362171 w 1010243"/>
              <a:gd name="connsiteY4" fmla="*/ 792605 h 797737"/>
              <a:gd name="connsiteX5" fmla="*/ 0 w 1010243"/>
              <a:gd name="connsiteY5" fmla="*/ 384384 h 797737"/>
              <a:gd name="connsiteX6" fmla="*/ 362171 w 1010243"/>
              <a:gd name="connsiteY6" fmla="*/ 517 h 797737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5303"/>
              <a:gd name="connsiteX1" fmla="*/ 723737 w 1010243"/>
              <a:gd name="connsiteY1" fmla="*/ 517 h 795303"/>
              <a:gd name="connsiteX2" fmla="*/ 1010243 w 1010243"/>
              <a:gd name="connsiteY2" fmla="*/ 396561 h 795303"/>
              <a:gd name="connsiteX3" fmla="*/ 723737 w 1010243"/>
              <a:gd name="connsiteY3" fmla="*/ 792605 h 795303"/>
              <a:gd name="connsiteX4" fmla="*/ 362171 w 1010243"/>
              <a:gd name="connsiteY4" fmla="*/ 792605 h 795303"/>
              <a:gd name="connsiteX5" fmla="*/ 0 w 1010243"/>
              <a:gd name="connsiteY5" fmla="*/ 384384 h 795303"/>
              <a:gd name="connsiteX6" fmla="*/ 362171 w 1010243"/>
              <a:gd name="connsiteY6" fmla="*/ 517 h 795303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379 w 1010451"/>
              <a:gd name="connsiteY0" fmla="*/ 517 h 795302"/>
              <a:gd name="connsiteX1" fmla="*/ 723945 w 1010451"/>
              <a:gd name="connsiteY1" fmla="*/ 517 h 795302"/>
              <a:gd name="connsiteX2" fmla="*/ 1010451 w 1010451"/>
              <a:gd name="connsiteY2" fmla="*/ 396561 h 795302"/>
              <a:gd name="connsiteX3" fmla="*/ 723945 w 1010451"/>
              <a:gd name="connsiteY3" fmla="*/ 792605 h 795302"/>
              <a:gd name="connsiteX4" fmla="*/ 362379 w 1010451"/>
              <a:gd name="connsiteY4" fmla="*/ 792605 h 795302"/>
              <a:gd name="connsiteX5" fmla="*/ 208 w 1010451"/>
              <a:gd name="connsiteY5" fmla="*/ 384384 h 795302"/>
              <a:gd name="connsiteX6" fmla="*/ 362379 w 1010451"/>
              <a:gd name="connsiteY6" fmla="*/ 517 h 7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451" h="795302">
                <a:moveTo>
                  <a:pt x="362379" y="517"/>
                </a:moveTo>
                <a:lnTo>
                  <a:pt x="723945" y="517"/>
                </a:lnTo>
                <a:cubicBezTo>
                  <a:pt x="724643" y="0"/>
                  <a:pt x="1009358" y="298231"/>
                  <a:pt x="1010451" y="396561"/>
                </a:cubicBezTo>
                <a:cubicBezTo>
                  <a:pt x="1005859" y="508460"/>
                  <a:pt x="722262" y="795302"/>
                  <a:pt x="723945" y="792605"/>
                </a:cubicBezTo>
                <a:lnTo>
                  <a:pt x="362379" y="792605"/>
                </a:lnTo>
                <a:cubicBezTo>
                  <a:pt x="229306" y="792151"/>
                  <a:pt x="0" y="698293"/>
                  <a:pt x="208" y="384384"/>
                </a:cubicBezTo>
                <a:cubicBezTo>
                  <a:pt x="1431" y="99425"/>
                  <a:pt x="234971" y="434"/>
                  <a:pt x="362379" y="5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막힌 원호 33"/>
          <p:cNvSpPr/>
          <p:nvPr/>
        </p:nvSpPr>
        <p:spPr bwMode="auto">
          <a:xfrm>
            <a:off x="4394879" y="1784409"/>
            <a:ext cx="615387" cy="615631"/>
          </a:xfrm>
          <a:prstGeom prst="blockArc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4465170" y="1854728"/>
            <a:ext cx="474804" cy="4749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22325" y="1815002"/>
            <a:ext cx="5501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3000" kern="0" dirty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Ⅰ</a:t>
            </a:r>
            <a:endParaRPr lang="ko-KR" altLang="en-US" sz="3000" b="1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64088" y="186795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Open Access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465170" y="1854803"/>
            <a:ext cx="478978" cy="478978"/>
          </a:xfrm>
          <a:prstGeom prst="ellipse">
            <a:avLst/>
          </a:prstGeom>
          <a:solidFill>
            <a:srgbClr val="00B050"/>
          </a:solidFill>
          <a:ln w="9525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rtlCol="0" anchor="ctr"/>
          <a:lstStyle/>
          <a:p>
            <a:pPr algn="ctr"/>
            <a:r>
              <a:rPr kumimoji="0" lang="en-US" altLang="ko-KR" sz="3000" kern="0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Ⅰ</a:t>
            </a:r>
            <a:endParaRPr lang="ko-KR" altLang="en-US" sz="3000" b="1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  <a:cs typeface="Arial" charset="0"/>
            </a:endParaRPr>
          </a:p>
        </p:txBody>
      </p:sp>
      <p:grpSp>
        <p:nvGrpSpPr>
          <p:cNvPr id="6" name="그룹 24"/>
          <p:cNvGrpSpPr/>
          <p:nvPr/>
        </p:nvGrpSpPr>
        <p:grpSpPr>
          <a:xfrm>
            <a:off x="4326782" y="5186764"/>
            <a:ext cx="5111751" cy="704850"/>
            <a:chOff x="4330030" y="2759964"/>
            <a:chExt cx="5111751" cy="704850"/>
          </a:xfrm>
        </p:grpSpPr>
        <p:grpSp>
          <p:nvGrpSpPr>
            <p:cNvPr id="7" name="그룹 42"/>
            <p:cNvGrpSpPr>
              <a:grpSpLocks/>
            </p:cNvGrpSpPr>
            <p:nvPr/>
          </p:nvGrpSpPr>
          <p:grpSpPr bwMode="auto">
            <a:xfrm>
              <a:off x="4330030" y="2759964"/>
              <a:ext cx="5111751" cy="704850"/>
              <a:chOff x="1685701" y="2056956"/>
              <a:chExt cx="5813648" cy="801315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1812085" y="2062371"/>
                <a:ext cx="5687264" cy="7904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1685701" y="2056956"/>
                <a:ext cx="1083288" cy="801315"/>
              </a:xfrm>
              <a:custGeom>
                <a:avLst/>
                <a:gdLst>
                  <a:gd name="connsiteX0" fmla="*/ 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0 w 1008112"/>
                  <a:gd name="connsiteY5" fmla="*/ 0 h 792088"/>
                  <a:gd name="connsiteX0" fmla="*/ 151185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151185 w 1008112"/>
                  <a:gd name="connsiteY5" fmla="*/ 0 h 792088"/>
                  <a:gd name="connsiteX0" fmla="*/ 360040 w 1008112"/>
                  <a:gd name="connsiteY0" fmla="*/ 0 h 792088"/>
                  <a:gd name="connsiteX1" fmla="*/ 721606 w 1008112"/>
                  <a:gd name="connsiteY1" fmla="*/ 0 h 792088"/>
                  <a:gd name="connsiteX2" fmla="*/ 1008112 w 1008112"/>
                  <a:gd name="connsiteY2" fmla="*/ 396044 h 792088"/>
                  <a:gd name="connsiteX3" fmla="*/ 721606 w 1008112"/>
                  <a:gd name="connsiteY3" fmla="*/ 792088 h 792088"/>
                  <a:gd name="connsiteX4" fmla="*/ 0 w 1008112"/>
                  <a:gd name="connsiteY4" fmla="*/ 792088 h 792088"/>
                  <a:gd name="connsiteX5" fmla="*/ 360040 w 1008112"/>
                  <a:gd name="connsiteY5" fmla="*/ 0 h 792088"/>
                  <a:gd name="connsiteX0" fmla="*/ 0 w 648072"/>
                  <a:gd name="connsiteY0" fmla="*/ 0 h 792088"/>
                  <a:gd name="connsiteX1" fmla="*/ 361566 w 648072"/>
                  <a:gd name="connsiteY1" fmla="*/ 0 h 792088"/>
                  <a:gd name="connsiteX2" fmla="*/ 648072 w 648072"/>
                  <a:gd name="connsiteY2" fmla="*/ 396044 h 792088"/>
                  <a:gd name="connsiteX3" fmla="*/ 361566 w 648072"/>
                  <a:gd name="connsiteY3" fmla="*/ 792088 h 792088"/>
                  <a:gd name="connsiteX4" fmla="*/ 0 w 648072"/>
                  <a:gd name="connsiteY4" fmla="*/ 792088 h 792088"/>
                  <a:gd name="connsiteX5" fmla="*/ 0 w 648072"/>
                  <a:gd name="connsiteY5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74749 w 1022821"/>
                  <a:gd name="connsiteY0" fmla="*/ 0 h 792088"/>
                  <a:gd name="connsiteX1" fmla="*/ 736315 w 1022821"/>
                  <a:gd name="connsiteY1" fmla="*/ 0 h 792088"/>
                  <a:gd name="connsiteX2" fmla="*/ 1022821 w 1022821"/>
                  <a:gd name="connsiteY2" fmla="*/ 396044 h 792088"/>
                  <a:gd name="connsiteX3" fmla="*/ 736315 w 1022821"/>
                  <a:gd name="connsiteY3" fmla="*/ 792088 h 792088"/>
                  <a:gd name="connsiteX4" fmla="*/ 374749 w 1022821"/>
                  <a:gd name="connsiteY4" fmla="*/ 792088 h 792088"/>
                  <a:gd name="connsiteX5" fmla="*/ 0 w 1022821"/>
                  <a:gd name="connsiteY5" fmla="*/ 385366 h 792088"/>
                  <a:gd name="connsiteX6" fmla="*/ 374749 w 1022821"/>
                  <a:gd name="connsiteY6" fmla="*/ 0 h 792088"/>
                  <a:gd name="connsiteX0" fmla="*/ 360039 w 1008111"/>
                  <a:gd name="connsiteY0" fmla="*/ 0 h 792088"/>
                  <a:gd name="connsiteX1" fmla="*/ 721605 w 1008111"/>
                  <a:gd name="connsiteY1" fmla="*/ 0 h 792088"/>
                  <a:gd name="connsiteX2" fmla="*/ 1008111 w 1008111"/>
                  <a:gd name="connsiteY2" fmla="*/ 396044 h 792088"/>
                  <a:gd name="connsiteX3" fmla="*/ 721605 w 1008111"/>
                  <a:gd name="connsiteY3" fmla="*/ 792088 h 792088"/>
                  <a:gd name="connsiteX4" fmla="*/ 360039 w 1008111"/>
                  <a:gd name="connsiteY4" fmla="*/ 792088 h 792088"/>
                  <a:gd name="connsiteX5" fmla="*/ 0 w 1008111"/>
                  <a:gd name="connsiteY5" fmla="*/ 432048 h 792088"/>
                  <a:gd name="connsiteX6" fmla="*/ 360039 w 1008111"/>
                  <a:gd name="connsiteY6" fmla="*/ 0 h 792088"/>
                  <a:gd name="connsiteX0" fmla="*/ 363058 w 1011130"/>
                  <a:gd name="connsiteY0" fmla="*/ 0 h 792088"/>
                  <a:gd name="connsiteX1" fmla="*/ 724624 w 1011130"/>
                  <a:gd name="connsiteY1" fmla="*/ 0 h 792088"/>
                  <a:gd name="connsiteX2" fmla="*/ 1011130 w 1011130"/>
                  <a:gd name="connsiteY2" fmla="*/ 396044 h 792088"/>
                  <a:gd name="connsiteX3" fmla="*/ 724624 w 1011130"/>
                  <a:gd name="connsiteY3" fmla="*/ 792088 h 792088"/>
                  <a:gd name="connsiteX4" fmla="*/ 363058 w 1011130"/>
                  <a:gd name="connsiteY4" fmla="*/ 792088 h 792088"/>
                  <a:gd name="connsiteX5" fmla="*/ 3019 w 1011130"/>
                  <a:gd name="connsiteY5" fmla="*/ 432048 h 792088"/>
                  <a:gd name="connsiteX6" fmla="*/ 363058 w 1011130"/>
                  <a:gd name="connsiteY6" fmla="*/ 0 h 792088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3058 w 1011130"/>
                  <a:gd name="connsiteY0" fmla="*/ 0 h 794881"/>
                  <a:gd name="connsiteX1" fmla="*/ 724624 w 1011130"/>
                  <a:gd name="connsiteY1" fmla="*/ 0 h 794881"/>
                  <a:gd name="connsiteX2" fmla="*/ 1011130 w 1011130"/>
                  <a:gd name="connsiteY2" fmla="*/ 396044 h 794881"/>
                  <a:gd name="connsiteX3" fmla="*/ 724624 w 1011130"/>
                  <a:gd name="connsiteY3" fmla="*/ 792088 h 794881"/>
                  <a:gd name="connsiteX4" fmla="*/ 363058 w 1011130"/>
                  <a:gd name="connsiteY4" fmla="*/ 792088 h 794881"/>
                  <a:gd name="connsiteX5" fmla="*/ 3019 w 1011130"/>
                  <a:gd name="connsiteY5" fmla="*/ 432048 h 794881"/>
                  <a:gd name="connsiteX6" fmla="*/ 363058 w 1011130"/>
                  <a:gd name="connsiteY6" fmla="*/ 0 h 794881"/>
                  <a:gd name="connsiteX0" fmla="*/ 360461 w 1008533"/>
                  <a:gd name="connsiteY0" fmla="*/ 0 h 794881"/>
                  <a:gd name="connsiteX1" fmla="*/ 722027 w 1008533"/>
                  <a:gd name="connsiteY1" fmla="*/ 0 h 794881"/>
                  <a:gd name="connsiteX2" fmla="*/ 1008533 w 1008533"/>
                  <a:gd name="connsiteY2" fmla="*/ 396044 h 794881"/>
                  <a:gd name="connsiteX3" fmla="*/ 722027 w 1008533"/>
                  <a:gd name="connsiteY3" fmla="*/ 792088 h 794881"/>
                  <a:gd name="connsiteX4" fmla="*/ 360461 w 1008533"/>
                  <a:gd name="connsiteY4" fmla="*/ 792088 h 794881"/>
                  <a:gd name="connsiteX5" fmla="*/ 422 w 1008533"/>
                  <a:gd name="connsiteY5" fmla="*/ 432048 h 794881"/>
                  <a:gd name="connsiteX6" fmla="*/ 360461 w 1008533"/>
                  <a:gd name="connsiteY6" fmla="*/ 0 h 794881"/>
                  <a:gd name="connsiteX0" fmla="*/ 365223 w 1013295"/>
                  <a:gd name="connsiteY0" fmla="*/ 0 h 794881"/>
                  <a:gd name="connsiteX1" fmla="*/ 726789 w 1013295"/>
                  <a:gd name="connsiteY1" fmla="*/ 0 h 794881"/>
                  <a:gd name="connsiteX2" fmla="*/ 1013295 w 1013295"/>
                  <a:gd name="connsiteY2" fmla="*/ 396044 h 794881"/>
                  <a:gd name="connsiteX3" fmla="*/ 726789 w 1013295"/>
                  <a:gd name="connsiteY3" fmla="*/ 792088 h 794881"/>
                  <a:gd name="connsiteX4" fmla="*/ 365223 w 1013295"/>
                  <a:gd name="connsiteY4" fmla="*/ 792088 h 794881"/>
                  <a:gd name="connsiteX5" fmla="*/ 5184 w 1013295"/>
                  <a:gd name="connsiteY5" fmla="*/ 432048 h 794881"/>
                  <a:gd name="connsiteX6" fmla="*/ 365223 w 1013295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0 h 794881"/>
                  <a:gd name="connsiteX1" fmla="*/ 721605 w 1008111"/>
                  <a:gd name="connsiteY1" fmla="*/ 0 h 794881"/>
                  <a:gd name="connsiteX2" fmla="*/ 1008111 w 1008111"/>
                  <a:gd name="connsiteY2" fmla="*/ 396044 h 794881"/>
                  <a:gd name="connsiteX3" fmla="*/ 721605 w 1008111"/>
                  <a:gd name="connsiteY3" fmla="*/ 792088 h 794881"/>
                  <a:gd name="connsiteX4" fmla="*/ 360039 w 1008111"/>
                  <a:gd name="connsiteY4" fmla="*/ 792088 h 794881"/>
                  <a:gd name="connsiteX5" fmla="*/ 0 w 1008111"/>
                  <a:gd name="connsiteY5" fmla="*/ 432048 h 794881"/>
                  <a:gd name="connsiteX6" fmla="*/ 360039 w 1008111"/>
                  <a:gd name="connsiteY6" fmla="*/ 0 h 794881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0039 w 1008111"/>
                  <a:gd name="connsiteY0" fmla="*/ 517 h 795398"/>
                  <a:gd name="connsiteX1" fmla="*/ 721605 w 1008111"/>
                  <a:gd name="connsiteY1" fmla="*/ 517 h 795398"/>
                  <a:gd name="connsiteX2" fmla="*/ 1008111 w 1008111"/>
                  <a:gd name="connsiteY2" fmla="*/ 396561 h 795398"/>
                  <a:gd name="connsiteX3" fmla="*/ 721605 w 1008111"/>
                  <a:gd name="connsiteY3" fmla="*/ 792605 h 795398"/>
                  <a:gd name="connsiteX4" fmla="*/ 360039 w 1008111"/>
                  <a:gd name="connsiteY4" fmla="*/ 792605 h 795398"/>
                  <a:gd name="connsiteX5" fmla="*/ 0 w 1008111"/>
                  <a:gd name="connsiteY5" fmla="*/ 432565 h 795398"/>
                  <a:gd name="connsiteX6" fmla="*/ 360039 w 1008111"/>
                  <a:gd name="connsiteY6" fmla="*/ 517 h 795398"/>
                  <a:gd name="connsiteX0" fmla="*/ 364484 w 1012556"/>
                  <a:gd name="connsiteY0" fmla="*/ 517 h 795398"/>
                  <a:gd name="connsiteX1" fmla="*/ 726050 w 1012556"/>
                  <a:gd name="connsiteY1" fmla="*/ 517 h 795398"/>
                  <a:gd name="connsiteX2" fmla="*/ 1012556 w 1012556"/>
                  <a:gd name="connsiteY2" fmla="*/ 396561 h 795398"/>
                  <a:gd name="connsiteX3" fmla="*/ 726050 w 1012556"/>
                  <a:gd name="connsiteY3" fmla="*/ 792605 h 795398"/>
                  <a:gd name="connsiteX4" fmla="*/ 364484 w 1012556"/>
                  <a:gd name="connsiteY4" fmla="*/ 792605 h 795398"/>
                  <a:gd name="connsiteX5" fmla="*/ 4445 w 1012556"/>
                  <a:gd name="connsiteY5" fmla="*/ 432565 h 795398"/>
                  <a:gd name="connsiteX6" fmla="*/ 364484 w 1012556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98"/>
                  <a:gd name="connsiteX1" fmla="*/ 739777 w 1026283"/>
                  <a:gd name="connsiteY1" fmla="*/ 517 h 795398"/>
                  <a:gd name="connsiteX2" fmla="*/ 1026283 w 1026283"/>
                  <a:gd name="connsiteY2" fmla="*/ 396561 h 795398"/>
                  <a:gd name="connsiteX3" fmla="*/ 739777 w 1026283"/>
                  <a:gd name="connsiteY3" fmla="*/ 792605 h 795398"/>
                  <a:gd name="connsiteX4" fmla="*/ 378211 w 1026283"/>
                  <a:gd name="connsiteY4" fmla="*/ 792605 h 795398"/>
                  <a:gd name="connsiteX5" fmla="*/ 18172 w 1026283"/>
                  <a:gd name="connsiteY5" fmla="*/ 432565 h 795398"/>
                  <a:gd name="connsiteX6" fmla="*/ 378211 w 1026283"/>
                  <a:gd name="connsiteY6" fmla="*/ 517 h 795398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18172 w 1026283"/>
                  <a:gd name="connsiteY5" fmla="*/ 432565 h 795302"/>
                  <a:gd name="connsiteX6" fmla="*/ 378211 w 1026283"/>
                  <a:gd name="connsiteY6" fmla="*/ 517 h 795302"/>
                  <a:gd name="connsiteX0" fmla="*/ 396383 w 1044455"/>
                  <a:gd name="connsiteY0" fmla="*/ 517 h 795302"/>
                  <a:gd name="connsiteX1" fmla="*/ 757949 w 1044455"/>
                  <a:gd name="connsiteY1" fmla="*/ 517 h 795302"/>
                  <a:gd name="connsiteX2" fmla="*/ 1044455 w 1044455"/>
                  <a:gd name="connsiteY2" fmla="*/ 396561 h 795302"/>
                  <a:gd name="connsiteX3" fmla="*/ 757949 w 1044455"/>
                  <a:gd name="connsiteY3" fmla="*/ 792605 h 795302"/>
                  <a:gd name="connsiteX4" fmla="*/ 396383 w 1044455"/>
                  <a:gd name="connsiteY4" fmla="*/ 792605 h 795302"/>
                  <a:gd name="connsiteX5" fmla="*/ 18172 w 1044455"/>
                  <a:gd name="connsiteY5" fmla="*/ 380614 h 795302"/>
                  <a:gd name="connsiteX6" fmla="*/ 396383 w 1044455"/>
                  <a:gd name="connsiteY6" fmla="*/ 517 h 795302"/>
                  <a:gd name="connsiteX0" fmla="*/ 378211 w 1026283"/>
                  <a:gd name="connsiteY0" fmla="*/ 517 h 795302"/>
                  <a:gd name="connsiteX1" fmla="*/ 739777 w 1026283"/>
                  <a:gd name="connsiteY1" fmla="*/ 517 h 795302"/>
                  <a:gd name="connsiteX2" fmla="*/ 1026283 w 1026283"/>
                  <a:gd name="connsiteY2" fmla="*/ 396561 h 795302"/>
                  <a:gd name="connsiteX3" fmla="*/ 739777 w 1026283"/>
                  <a:gd name="connsiteY3" fmla="*/ 792605 h 795302"/>
                  <a:gd name="connsiteX4" fmla="*/ 378211 w 1026283"/>
                  <a:gd name="connsiteY4" fmla="*/ 792605 h 795302"/>
                  <a:gd name="connsiteX5" fmla="*/ 0 w 1026283"/>
                  <a:gd name="connsiteY5" fmla="*/ 380614 h 795302"/>
                  <a:gd name="connsiteX6" fmla="*/ 378211 w 1026283"/>
                  <a:gd name="connsiteY6" fmla="*/ 517 h 795302"/>
                  <a:gd name="connsiteX0" fmla="*/ 359208 w 1007280"/>
                  <a:gd name="connsiteY0" fmla="*/ 517 h 795302"/>
                  <a:gd name="connsiteX1" fmla="*/ 720774 w 1007280"/>
                  <a:gd name="connsiteY1" fmla="*/ 517 h 795302"/>
                  <a:gd name="connsiteX2" fmla="*/ 1007280 w 1007280"/>
                  <a:gd name="connsiteY2" fmla="*/ 396561 h 795302"/>
                  <a:gd name="connsiteX3" fmla="*/ 720774 w 1007280"/>
                  <a:gd name="connsiteY3" fmla="*/ 792605 h 795302"/>
                  <a:gd name="connsiteX4" fmla="*/ 359208 w 1007280"/>
                  <a:gd name="connsiteY4" fmla="*/ 792605 h 795302"/>
                  <a:gd name="connsiteX5" fmla="*/ 0 w 1007280"/>
                  <a:gd name="connsiteY5" fmla="*/ 376197 h 795302"/>
                  <a:gd name="connsiteX6" fmla="*/ 359208 w 1007280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7737"/>
                  <a:gd name="connsiteX1" fmla="*/ 723737 w 1010243"/>
                  <a:gd name="connsiteY1" fmla="*/ 517 h 797737"/>
                  <a:gd name="connsiteX2" fmla="*/ 1010243 w 1010243"/>
                  <a:gd name="connsiteY2" fmla="*/ 396561 h 797737"/>
                  <a:gd name="connsiteX3" fmla="*/ 723737 w 1010243"/>
                  <a:gd name="connsiteY3" fmla="*/ 792605 h 797737"/>
                  <a:gd name="connsiteX4" fmla="*/ 362171 w 1010243"/>
                  <a:gd name="connsiteY4" fmla="*/ 792605 h 797737"/>
                  <a:gd name="connsiteX5" fmla="*/ 0 w 1010243"/>
                  <a:gd name="connsiteY5" fmla="*/ 384384 h 797737"/>
                  <a:gd name="connsiteX6" fmla="*/ 362171 w 1010243"/>
                  <a:gd name="connsiteY6" fmla="*/ 517 h 797737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171 w 1010243"/>
                  <a:gd name="connsiteY0" fmla="*/ 517 h 795303"/>
                  <a:gd name="connsiteX1" fmla="*/ 723737 w 1010243"/>
                  <a:gd name="connsiteY1" fmla="*/ 517 h 795303"/>
                  <a:gd name="connsiteX2" fmla="*/ 1010243 w 1010243"/>
                  <a:gd name="connsiteY2" fmla="*/ 396561 h 795303"/>
                  <a:gd name="connsiteX3" fmla="*/ 723737 w 1010243"/>
                  <a:gd name="connsiteY3" fmla="*/ 792605 h 795303"/>
                  <a:gd name="connsiteX4" fmla="*/ 362171 w 1010243"/>
                  <a:gd name="connsiteY4" fmla="*/ 792605 h 795303"/>
                  <a:gd name="connsiteX5" fmla="*/ 0 w 1010243"/>
                  <a:gd name="connsiteY5" fmla="*/ 384384 h 795303"/>
                  <a:gd name="connsiteX6" fmla="*/ 362171 w 1010243"/>
                  <a:gd name="connsiteY6" fmla="*/ 517 h 795303"/>
                  <a:gd name="connsiteX0" fmla="*/ 362171 w 1010243"/>
                  <a:gd name="connsiteY0" fmla="*/ 517 h 795302"/>
                  <a:gd name="connsiteX1" fmla="*/ 723737 w 1010243"/>
                  <a:gd name="connsiteY1" fmla="*/ 517 h 795302"/>
                  <a:gd name="connsiteX2" fmla="*/ 1010243 w 1010243"/>
                  <a:gd name="connsiteY2" fmla="*/ 396561 h 795302"/>
                  <a:gd name="connsiteX3" fmla="*/ 723737 w 1010243"/>
                  <a:gd name="connsiteY3" fmla="*/ 792605 h 795302"/>
                  <a:gd name="connsiteX4" fmla="*/ 362171 w 1010243"/>
                  <a:gd name="connsiteY4" fmla="*/ 792605 h 795302"/>
                  <a:gd name="connsiteX5" fmla="*/ 0 w 1010243"/>
                  <a:gd name="connsiteY5" fmla="*/ 384384 h 795302"/>
                  <a:gd name="connsiteX6" fmla="*/ 362171 w 1010243"/>
                  <a:gd name="connsiteY6" fmla="*/ 517 h 795302"/>
                  <a:gd name="connsiteX0" fmla="*/ 362379 w 1010451"/>
                  <a:gd name="connsiteY0" fmla="*/ 517 h 795302"/>
                  <a:gd name="connsiteX1" fmla="*/ 723945 w 1010451"/>
                  <a:gd name="connsiteY1" fmla="*/ 517 h 795302"/>
                  <a:gd name="connsiteX2" fmla="*/ 1010451 w 1010451"/>
                  <a:gd name="connsiteY2" fmla="*/ 396561 h 795302"/>
                  <a:gd name="connsiteX3" fmla="*/ 723945 w 1010451"/>
                  <a:gd name="connsiteY3" fmla="*/ 792605 h 795302"/>
                  <a:gd name="connsiteX4" fmla="*/ 362379 w 1010451"/>
                  <a:gd name="connsiteY4" fmla="*/ 792605 h 795302"/>
                  <a:gd name="connsiteX5" fmla="*/ 208 w 1010451"/>
                  <a:gd name="connsiteY5" fmla="*/ 384384 h 795302"/>
                  <a:gd name="connsiteX6" fmla="*/ 362379 w 1010451"/>
                  <a:gd name="connsiteY6" fmla="*/ 517 h 79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0451" h="795302">
                    <a:moveTo>
                      <a:pt x="362379" y="517"/>
                    </a:moveTo>
                    <a:lnTo>
                      <a:pt x="723945" y="517"/>
                    </a:lnTo>
                    <a:cubicBezTo>
                      <a:pt x="724643" y="0"/>
                      <a:pt x="1009358" y="298231"/>
                      <a:pt x="1010451" y="396561"/>
                    </a:cubicBezTo>
                    <a:cubicBezTo>
                      <a:pt x="1005859" y="508460"/>
                      <a:pt x="722262" y="795302"/>
                      <a:pt x="723945" y="792605"/>
                    </a:cubicBezTo>
                    <a:lnTo>
                      <a:pt x="362379" y="792605"/>
                    </a:lnTo>
                    <a:cubicBezTo>
                      <a:pt x="229306" y="792151"/>
                      <a:pt x="0" y="698293"/>
                      <a:pt x="208" y="384384"/>
                    </a:cubicBezTo>
                    <a:cubicBezTo>
                      <a:pt x="1431" y="99425"/>
                      <a:pt x="234971" y="434"/>
                      <a:pt x="36237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막힌 원호 29"/>
              <p:cNvSpPr/>
              <p:nvPr/>
            </p:nvSpPr>
            <p:spPr>
              <a:xfrm>
                <a:off x="1759454" y="2107670"/>
                <a:ext cx="699886" cy="699886"/>
              </a:xfrm>
              <a:prstGeom prst="blockArc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  <a:alpha val="3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1839397" y="2187613"/>
                <a:ext cx="540000" cy="540000"/>
              </a:xfrm>
              <a:prstGeom prst="ellipse">
                <a:avLst/>
              </a:prstGeom>
              <a:solidFill>
                <a:srgbClr val="00517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8" name="TextBox 6"/>
              <p:cNvSpPr txBox="1">
                <a:spLocks noChangeArrowheads="1"/>
              </p:cNvSpPr>
              <p:nvPr/>
            </p:nvSpPr>
            <p:spPr bwMode="auto">
              <a:xfrm>
                <a:off x="1785895" y="2142451"/>
                <a:ext cx="640277" cy="62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3000" b="1" dirty="0" smtClean="0">
                    <a:solidFill>
                      <a:schemeClr val="bg1"/>
                    </a:solidFill>
                    <a:latin typeface="나눔명조 ExtraBold" pitchFamily="18" charset="-127"/>
                    <a:ea typeface="나눔명조 ExtraBold" pitchFamily="18" charset="-127"/>
                    <a:cs typeface="Arial" charset="0"/>
                  </a:rPr>
                  <a:t>Ⅴ</a:t>
                </a:r>
                <a:endParaRPr lang="ko-KR" altLang="en-US" sz="3000" b="1" dirty="0">
                  <a:solidFill>
                    <a:schemeClr val="bg1"/>
                  </a:solidFill>
                  <a:latin typeface="나눔명조 ExtraBold" pitchFamily="18" charset="-127"/>
                  <a:ea typeface="나눔명조 ExtraBold" pitchFamily="18" charset="-127"/>
                  <a:cs typeface="Arial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364088" y="2881768"/>
              <a:ext cx="407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OAK</a:t>
              </a:r>
              <a:r>
                <a:rPr lang="ko-KR" alt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거버넌스</a:t>
              </a: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 구축 및 홍보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 bwMode="auto">
          <a:xfrm>
            <a:off x="4437907" y="4328962"/>
            <a:ext cx="5000625" cy="6953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397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자유형 48"/>
          <p:cNvSpPr/>
          <p:nvPr/>
        </p:nvSpPr>
        <p:spPr bwMode="auto">
          <a:xfrm>
            <a:off x="4326782" y="4324200"/>
            <a:ext cx="952500" cy="704850"/>
          </a:xfrm>
          <a:custGeom>
            <a:avLst/>
            <a:gdLst>
              <a:gd name="connsiteX0" fmla="*/ 0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0 w 1008112"/>
              <a:gd name="connsiteY5" fmla="*/ 0 h 792088"/>
              <a:gd name="connsiteX0" fmla="*/ 151185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151185 w 1008112"/>
              <a:gd name="connsiteY5" fmla="*/ 0 h 792088"/>
              <a:gd name="connsiteX0" fmla="*/ 360040 w 1008112"/>
              <a:gd name="connsiteY0" fmla="*/ 0 h 792088"/>
              <a:gd name="connsiteX1" fmla="*/ 721606 w 1008112"/>
              <a:gd name="connsiteY1" fmla="*/ 0 h 792088"/>
              <a:gd name="connsiteX2" fmla="*/ 1008112 w 1008112"/>
              <a:gd name="connsiteY2" fmla="*/ 396044 h 792088"/>
              <a:gd name="connsiteX3" fmla="*/ 721606 w 1008112"/>
              <a:gd name="connsiteY3" fmla="*/ 792088 h 792088"/>
              <a:gd name="connsiteX4" fmla="*/ 0 w 1008112"/>
              <a:gd name="connsiteY4" fmla="*/ 792088 h 792088"/>
              <a:gd name="connsiteX5" fmla="*/ 360040 w 1008112"/>
              <a:gd name="connsiteY5" fmla="*/ 0 h 792088"/>
              <a:gd name="connsiteX0" fmla="*/ 0 w 648072"/>
              <a:gd name="connsiteY0" fmla="*/ 0 h 792088"/>
              <a:gd name="connsiteX1" fmla="*/ 361566 w 648072"/>
              <a:gd name="connsiteY1" fmla="*/ 0 h 792088"/>
              <a:gd name="connsiteX2" fmla="*/ 648072 w 648072"/>
              <a:gd name="connsiteY2" fmla="*/ 396044 h 792088"/>
              <a:gd name="connsiteX3" fmla="*/ 361566 w 648072"/>
              <a:gd name="connsiteY3" fmla="*/ 792088 h 792088"/>
              <a:gd name="connsiteX4" fmla="*/ 0 w 648072"/>
              <a:gd name="connsiteY4" fmla="*/ 792088 h 792088"/>
              <a:gd name="connsiteX5" fmla="*/ 0 w 648072"/>
              <a:gd name="connsiteY5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74749 w 1022821"/>
              <a:gd name="connsiteY0" fmla="*/ 0 h 792088"/>
              <a:gd name="connsiteX1" fmla="*/ 736315 w 1022821"/>
              <a:gd name="connsiteY1" fmla="*/ 0 h 792088"/>
              <a:gd name="connsiteX2" fmla="*/ 1022821 w 1022821"/>
              <a:gd name="connsiteY2" fmla="*/ 396044 h 792088"/>
              <a:gd name="connsiteX3" fmla="*/ 736315 w 1022821"/>
              <a:gd name="connsiteY3" fmla="*/ 792088 h 792088"/>
              <a:gd name="connsiteX4" fmla="*/ 374749 w 1022821"/>
              <a:gd name="connsiteY4" fmla="*/ 792088 h 792088"/>
              <a:gd name="connsiteX5" fmla="*/ 0 w 1022821"/>
              <a:gd name="connsiteY5" fmla="*/ 385366 h 792088"/>
              <a:gd name="connsiteX6" fmla="*/ 374749 w 1022821"/>
              <a:gd name="connsiteY6" fmla="*/ 0 h 792088"/>
              <a:gd name="connsiteX0" fmla="*/ 360039 w 1008111"/>
              <a:gd name="connsiteY0" fmla="*/ 0 h 792088"/>
              <a:gd name="connsiteX1" fmla="*/ 721605 w 1008111"/>
              <a:gd name="connsiteY1" fmla="*/ 0 h 792088"/>
              <a:gd name="connsiteX2" fmla="*/ 1008111 w 1008111"/>
              <a:gd name="connsiteY2" fmla="*/ 396044 h 792088"/>
              <a:gd name="connsiteX3" fmla="*/ 721605 w 1008111"/>
              <a:gd name="connsiteY3" fmla="*/ 792088 h 792088"/>
              <a:gd name="connsiteX4" fmla="*/ 360039 w 1008111"/>
              <a:gd name="connsiteY4" fmla="*/ 792088 h 792088"/>
              <a:gd name="connsiteX5" fmla="*/ 0 w 1008111"/>
              <a:gd name="connsiteY5" fmla="*/ 432048 h 792088"/>
              <a:gd name="connsiteX6" fmla="*/ 360039 w 1008111"/>
              <a:gd name="connsiteY6" fmla="*/ 0 h 792088"/>
              <a:gd name="connsiteX0" fmla="*/ 363058 w 1011130"/>
              <a:gd name="connsiteY0" fmla="*/ 0 h 792088"/>
              <a:gd name="connsiteX1" fmla="*/ 724624 w 1011130"/>
              <a:gd name="connsiteY1" fmla="*/ 0 h 792088"/>
              <a:gd name="connsiteX2" fmla="*/ 1011130 w 1011130"/>
              <a:gd name="connsiteY2" fmla="*/ 396044 h 792088"/>
              <a:gd name="connsiteX3" fmla="*/ 724624 w 1011130"/>
              <a:gd name="connsiteY3" fmla="*/ 792088 h 792088"/>
              <a:gd name="connsiteX4" fmla="*/ 363058 w 1011130"/>
              <a:gd name="connsiteY4" fmla="*/ 792088 h 792088"/>
              <a:gd name="connsiteX5" fmla="*/ 3019 w 1011130"/>
              <a:gd name="connsiteY5" fmla="*/ 432048 h 792088"/>
              <a:gd name="connsiteX6" fmla="*/ 363058 w 1011130"/>
              <a:gd name="connsiteY6" fmla="*/ 0 h 792088"/>
              <a:gd name="connsiteX0" fmla="*/ 363058 w 1011130"/>
              <a:gd name="connsiteY0" fmla="*/ 0 h 794881"/>
              <a:gd name="connsiteX1" fmla="*/ 724624 w 1011130"/>
              <a:gd name="connsiteY1" fmla="*/ 0 h 794881"/>
              <a:gd name="connsiteX2" fmla="*/ 1011130 w 1011130"/>
              <a:gd name="connsiteY2" fmla="*/ 396044 h 794881"/>
              <a:gd name="connsiteX3" fmla="*/ 724624 w 1011130"/>
              <a:gd name="connsiteY3" fmla="*/ 792088 h 794881"/>
              <a:gd name="connsiteX4" fmla="*/ 363058 w 1011130"/>
              <a:gd name="connsiteY4" fmla="*/ 792088 h 794881"/>
              <a:gd name="connsiteX5" fmla="*/ 3019 w 1011130"/>
              <a:gd name="connsiteY5" fmla="*/ 432048 h 794881"/>
              <a:gd name="connsiteX6" fmla="*/ 363058 w 1011130"/>
              <a:gd name="connsiteY6" fmla="*/ 0 h 794881"/>
              <a:gd name="connsiteX0" fmla="*/ 363058 w 1011130"/>
              <a:gd name="connsiteY0" fmla="*/ 0 h 794881"/>
              <a:gd name="connsiteX1" fmla="*/ 724624 w 1011130"/>
              <a:gd name="connsiteY1" fmla="*/ 0 h 794881"/>
              <a:gd name="connsiteX2" fmla="*/ 1011130 w 1011130"/>
              <a:gd name="connsiteY2" fmla="*/ 396044 h 794881"/>
              <a:gd name="connsiteX3" fmla="*/ 724624 w 1011130"/>
              <a:gd name="connsiteY3" fmla="*/ 792088 h 794881"/>
              <a:gd name="connsiteX4" fmla="*/ 363058 w 1011130"/>
              <a:gd name="connsiteY4" fmla="*/ 792088 h 794881"/>
              <a:gd name="connsiteX5" fmla="*/ 3019 w 1011130"/>
              <a:gd name="connsiteY5" fmla="*/ 432048 h 794881"/>
              <a:gd name="connsiteX6" fmla="*/ 363058 w 1011130"/>
              <a:gd name="connsiteY6" fmla="*/ 0 h 794881"/>
              <a:gd name="connsiteX0" fmla="*/ 360461 w 1008533"/>
              <a:gd name="connsiteY0" fmla="*/ 0 h 794881"/>
              <a:gd name="connsiteX1" fmla="*/ 722027 w 1008533"/>
              <a:gd name="connsiteY1" fmla="*/ 0 h 794881"/>
              <a:gd name="connsiteX2" fmla="*/ 1008533 w 1008533"/>
              <a:gd name="connsiteY2" fmla="*/ 396044 h 794881"/>
              <a:gd name="connsiteX3" fmla="*/ 722027 w 1008533"/>
              <a:gd name="connsiteY3" fmla="*/ 792088 h 794881"/>
              <a:gd name="connsiteX4" fmla="*/ 360461 w 1008533"/>
              <a:gd name="connsiteY4" fmla="*/ 792088 h 794881"/>
              <a:gd name="connsiteX5" fmla="*/ 422 w 1008533"/>
              <a:gd name="connsiteY5" fmla="*/ 432048 h 794881"/>
              <a:gd name="connsiteX6" fmla="*/ 360461 w 1008533"/>
              <a:gd name="connsiteY6" fmla="*/ 0 h 794881"/>
              <a:gd name="connsiteX0" fmla="*/ 365223 w 1013295"/>
              <a:gd name="connsiteY0" fmla="*/ 0 h 794881"/>
              <a:gd name="connsiteX1" fmla="*/ 726789 w 1013295"/>
              <a:gd name="connsiteY1" fmla="*/ 0 h 794881"/>
              <a:gd name="connsiteX2" fmla="*/ 1013295 w 1013295"/>
              <a:gd name="connsiteY2" fmla="*/ 396044 h 794881"/>
              <a:gd name="connsiteX3" fmla="*/ 726789 w 1013295"/>
              <a:gd name="connsiteY3" fmla="*/ 792088 h 794881"/>
              <a:gd name="connsiteX4" fmla="*/ 365223 w 1013295"/>
              <a:gd name="connsiteY4" fmla="*/ 792088 h 794881"/>
              <a:gd name="connsiteX5" fmla="*/ 5184 w 1013295"/>
              <a:gd name="connsiteY5" fmla="*/ 432048 h 794881"/>
              <a:gd name="connsiteX6" fmla="*/ 365223 w 1013295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0 h 794881"/>
              <a:gd name="connsiteX1" fmla="*/ 721605 w 1008111"/>
              <a:gd name="connsiteY1" fmla="*/ 0 h 794881"/>
              <a:gd name="connsiteX2" fmla="*/ 1008111 w 1008111"/>
              <a:gd name="connsiteY2" fmla="*/ 396044 h 794881"/>
              <a:gd name="connsiteX3" fmla="*/ 721605 w 1008111"/>
              <a:gd name="connsiteY3" fmla="*/ 792088 h 794881"/>
              <a:gd name="connsiteX4" fmla="*/ 360039 w 1008111"/>
              <a:gd name="connsiteY4" fmla="*/ 792088 h 794881"/>
              <a:gd name="connsiteX5" fmla="*/ 0 w 1008111"/>
              <a:gd name="connsiteY5" fmla="*/ 432048 h 794881"/>
              <a:gd name="connsiteX6" fmla="*/ 360039 w 1008111"/>
              <a:gd name="connsiteY6" fmla="*/ 0 h 794881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0039 w 1008111"/>
              <a:gd name="connsiteY0" fmla="*/ 517 h 795398"/>
              <a:gd name="connsiteX1" fmla="*/ 721605 w 1008111"/>
              <a:gd name="connsiteY1" fmla="*/ 517 h 795398"/>
              <a:gd name="connsiteX2" fmla="*/ 1008111 w 1008111"/>
              <a:gd name="connsiteY2" fmla="*/ 396561 h 795398"/>
              <a:gd name="connsiteX3" fmla="*/ 721605 w 1008111"/>
              <a:gd name="connsiteY3" fmla="*/ 792605 h 795398"/>
              <a:gd name="connsiteX4" fmla="*/ 360039 w 1008111"/>
              <a:gd name="connsiteY4" fmla="*/ 792605 h 795398"/>
              <a:gd name="connsiteX5" fmla="*/ 0 w 1008111"/>
              <a:gd name="connsiteY5" fmla="*/ 432565 h 795398"/>
              <a:gd name="connsiteX6" fmla="*/ 360039 w 1008111"/>
              <a:gd name="connsiteY6" fmla="*/ 517 h 795398"/>
              <a:gd name="connsiteX0" fmla="*/ 364484 w 1012556"/>
              <a:gd name="connsiteY0" fmla="*/ 517 h 795398"/>
              <a:gd name="connsiteX1" fmla="*/ 726050 w 1012556"/>
              <a:gd name="connsiteY1" fmla="*/ 517 h 795398"/>
              <a:gd name="connsiteX2" fmla="*/ 1012556 w 1012556"/>
              <a:gd name="connsiteY2" fmla="*/ 396561 h 795398"/>
              <a:gd name="connsiteX3" fmla="*/ 726050 w 1012556"/>
              <a:gd name="connsiteY3" fmla="*/ 792605 h 795398"/>
              <a:gd name="connsiteX4" fmla="*/ 364484 w 1012556"/>
              <a:gd name="connsiteY4" fmla="*/ 792605 h 795398"/>
              <a:gd name="connsiteX5" fmla="*/ 4445 w 1012556"/>
              <a:gd name="connsiteY5" fmla="*/ 432565 h 795398"/>
              <a:gd name="connsiteX6" fmla="*/ 364484 w 1012556"/>
              <a:gd name="connsiteY6" fmla="*/ 517 h 795398"/>
              <a:gd name="connsiteX0" fmla="*/ 378211 w 1026283"/>
              <a:gd name="connsiteY0" fmla="*/ 517 h 795398"/>
              <a:gd name="connsiteX1" fmla="*/ 739777 w 1026283"/>
              <a:gd name="connsiteY1" fmla="*/ 517 h 795398"/>
              <a:gd name="connsiteX2" fmla="*/ 1026283 w 1026283"/>
              <a:gd name="connsiteY2" fmla="*/ 396561 h 795398"/>
              <a:gd name="connsiteX3" fmla="*/ 739777 w 1026283"/>
              <a:gd name="connsiteY3" fmla="*/ 792605 h 795398"/>
              <a:gd name="connsiteX4" fmla="*/ 378211 w 1026283"/>
              <a:gd name="connsiteY4" fmla="*/ 792605 h 795398"/>
              <a:gd name="connsiteX5" fmla="*/ 18172 w 1026283"/>
              <a:gd name="connsiteY5" fmla="*/ 432565 h 795398"/>
              <a:gd name="connsiteX6" fmla="*/ 378211 w 1026283"/>
              <a:gd name="connsiteY6" fmla="*/ 517 h 795398"/>
              <a:gd name="connsiteX0" fmla="*/ 378211 w 1026283"/>
              <a:gd name="connsiteY0" fmla="*/ 517 h 795398"/>
              <a:gd name="connsiteX1" fmla="*/ 739777 w 1026283"/>
              <a:gd name="connsiteY1" fmla="*/ 517 h 795398"/>
              <a:gd name="connsiteX2" fmla="*/ 1026283 w 1026283"/>
              <a:gd name="connsiteY2" fmla="*/ 396561 h 795398"/>
              <a:gd name="connsiteX3" fmla="*/ 739777 w 1026283"/>
              <a:gd name="connsiteY3" fmla="*/ 792605 h 795398"/>
              <a:gd name="connsiteX4" fmla="*/ 378211 w 1026283"/>
              <a:gd name="connsiteY4" fmla="*/ 792605 h 795398"/>
              <a:gd name="connsiteX5" fmla="*/ 18172 w 1026283"/>
              <a:gd name="connsiteY5" fmla="*/ 432565 h 795398"/>
              <a:gd name="connsiteX6" fmla="*/ 378211 w 1026283"/>
              <a:gd name="connsiteY6" fmla="*/ 517 h 795398"/>
              <a:gd name="connsiteX0" fmla="*/ 378211 w 1026283"/>
              <a:gd name="connsiteY0" fmla="*/ 517 h 795302"/>
              <a:gd name="connsiteX1" fmla="*/ 739777 w 1026283"/>
              <a:gd name="connsiteY1" fmla="*/ 517 h 795302"/>
              <a:gd name="connsiteX2" fmla="*/ 1026283 w 1026283"/>
              <a:gd name="connsiteY2" fmla="*/ 396561 h 795302"/>
              <a:gd name="connsiteX3" fmla="*/ 739777 w 1026283"/>
              <a:gd name="connsiteY3" fmla="*/ 792605 h 795302"/>
              <a:gd name="connsiteX4" fmla="*/ 378211 w 1026283"/>
              <a:gd name="connsiteY4" fmla="*/ 792605 h 795302"/>
              <a:gd name="connsiteX5" fmla="*/ 18172 w 1026283"/>
              <a:gd name="connsiteY5" fmla="*/ 432565 h 795302"/>
              <a:gd name="connsiteX6" fmla="*/ 378211 w 1026283"/>
              <a:gd name="connsiteY6" fmla="*/ 517 h 795302"/>
              <a:gd name="connsiteX0" fmla="*/ 396383 w 1044455"/>
              <a:gd name="connsiteY0" fmla="*/ 517 h 795302"/>
              <a:gd name="connsiteX1" fmla="*/ 757949 w 1044455"/>
              <a:gd name="connsiteY1" fmla="*/ 517 h 795302"/>
              <a:gd name="connsiteX2" fmla="*/ 1044455 w 1044455"/>
              <a:gd name="connsiteY2" fmla="*/ 396561 h 795302"/>
              <a:gd name="connsiteX3" fmla="*/ 757949 w 1044455"/>
              <a:gd name="connsiteY3" fmla="*/ 792605 h 795302"/>
              <a:gd name="connsiteX4" fmla="*/ 396383 w 1044455"/>
              <a:gd name="connsiteY4" fmla="*/ 792605 h 795302"/>
              <a:gd name="connsiteX5" fmla="*/ 18172 w 1044455"/>
              <a:gd name="connsiteY5" fmla="*/ 380614 h 795302"/>
              <a:gd name="connsiteX6" fmla="*/ 396383 w 1044455"/>
              <a:gd name="connsiteY6" fmla="*/ 517 h 795302"/>
              <a:gd name="connsiteX0" fmla="*/ 378211 w 1026283"/>
              <a:gd name="connsiteY0" fmla="*/ 517 h 795302"/>
              <a:gd name="connsiteX1" fmla="*/ 739777 w 1026283"/>
              <a:gd name="connsiteY1" fmla="*/ 517 h 795302"/>
              <a:gd name="connsiteX2" fmla="*/ 1026283 w 1026283"/>
              <a:gd name="connsiteY2" fmla="*/ 396561 h 795302"/>
              <a:gd name="connsiteX3" fmla="*/ 739777 w 1026283"/>
              <a:gd name="connsiteY3" fmla="*/ 792605 h 795302"/>
              <a:gd name="connsiteX4" fmla="*/ 378211 w 1026283"/>
              <a:gd name="connsiteY4" fmla="*/ 792605 h 795302"/>
              <a:gd name="connsiteX5" fmla="*/ 0 w 1026283"/>
              <a:gd name="connsiteY5" fmla="*/ 380614 h 795302"/>
              <a:gd name="connsiteX6" fmla="*/ 378211 w 1026283"/>
              <a:gd name="connsiteY6" fmla="*/ 517 h 795302"/>
              <a:gd name="connsiteX0" fmla="*/ 359208 w 1007280"/>
              <a:gd name="connsiteY0" fmla="*/ 517 h 795302"/>
              <a:gd name="connsiteX1" fmla="*/ 720774 w 1007280"/>
              <a:gd name="connsiteY1" fmla="*/ 517 h 795302"/>
              <a:gd name="connsiteX2" fmla="*/ 1007280 w 1007280"/>
              <a:gd name="connsiteY2" fmla="*/ 396561 h 795302"/>
              <a:gd name="connsiteX3" fmla="*/ 720774 w 1007280"/>
              <a:gd name="connsiteY3" fmla="*/ 792605 h 795302"/>
              <a:gd name="connsiteX4" fmla="*/ 359208 w 1007280"/>
              <a:gd name="connsiteY4" fmla="*/ 792605 h 795302"/>
              <a:gd name="connsiteX5" fmla="*/ 0 w 1007280"/>
              <a:gd name="connsiteY5" fmla="*/ 376197 h 795302"/>
              <a:gd name="connsiteX6" fmla="*/ 359208 w 1007280"/>
              <a:gd name="connsiteY6" fmla="*/ 517 h 795302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7737"/>
              <a:gd name="connsiteX1" fmla="*/ 723737 w 1010243"/>
              <a:gd name="connsiteY1" fmla="*/ 517 h 797737"/>
              <a:gd name="connsiteX2" fmla="*/ 1010243 w 1010243"/>
              <a:gd name="connsiteY2" fmla="*/ 396561 h 797737"/>
              <a:gd name="connsiteX3" fmla="*/ 723737 w 1010243"/>
              <a:gd name="connsiteY3" fmla="*/ 792605 h 797737"/>
              <a:gd name="connsiteX4" fmla="*/ 362171 w 1010243"/>
              <a:gd name="connsiteY4" fmla="*/ 792605 h 797737"/>
              <a:gd name="connsiteX5" fmla="*/ 0 w 1010243"/>
              <a:gd name="connsiteY5" fmla="*/ 384384 h 797737"/>
              <a:gd name="connsiteX6" fmla="*/ 362171 w 1010243"/>
              <a:gd name="connsiteY6" fmla="*/ 517 h 797737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171 w 1010243"/>
              <a:gd name="connsiteY0" fmla="*/ 517 h 795303"/>
              <a:gd name="connsiteX1" fmla="*/ 723737 w 1010243"/>
              <a:gd name="connsiteY1" fmla="*/ 517 h 795303"/>
              <a:gd name="connsiteX2" fmla="*/ 1010243 w 1010243"/>
              <a:gd name="connsiteY2" fmla="*/ 396561 h 795303"/>
              <a:gd name="connsiteX3" fmla="*/ 723737 w 1010243"/>
              <a:gd name="connsiteY3" fmla="*/ 792605 h 795303"/>
              <a:gd name="connsiteX4" fmla="*/ 362171 w 1010243"/>
              <a:gd name="connsiteY4" fmla="*/ 792605 h 795303"/>
              <a:gd name="connsiteX5" fmla="*/ 0 w 1010243"/>
              <a:gd name="connsiteY5" fmla="*/ 384384 h 795303"/>
              <a:gd name="connsiteX6" fmla="*/ 362171 w 1010243"/>
              <a:gd name="connsiteY6" fmla="*/ 517 h 795303"/>
              <a:gd name="connsiteX0" fmla="*/ 362171 w 1010243"/>
              <a:gd name="connsiteY0" fmla="*/ 517 h 795302"/>
              <a:gd name="connsiteX1" fmla="*/ 723737 w 1010243"/>
              <a:gd name="connsiteY1" fmla="*/ 517 h 795302"/>
              <a:gd name="connsiteX2" fmla="*/ 1010243 w 1010243"/>
              <a:gd name="connsiteY2" fmla="*/ 396561 h 795302"/>
              <a:gd name="connsiteX3" fmla="*/ 723737 w 1010243"/>
              <a:gd name="connsiteY3" fmla="*/ 792605 h 795302"/>
              <a:gd name="connsiteX4" fmla="*/ 362171 w 1010243"/>
              <a:gd name="connsiteY4" fmla="*/ 792605 h 795302"/>
              <a:gd name="connsiteX5" fmla="*/ 0 w 1010243"/>
              <a:gd name="connsiteY5" fmla="*/ 384384 h 795302"/>
              <a:gd name="connsiteX6" fmla="*/ 362171 w 1010243"/>
              <a:gd name="connsiteY6" fmla="*/ 517 h 795302"/>
              <a:gd name="connsiteX0" fmla="*/ 362379 w 1010451"/>
              <a:gd name="connsiteY0" fmla="*/ 517 h 795302"/>
              <a:gd name="connsiteX1" fmla="*/ 723945 w 1010451"/>
              <a:gd name="connsiteY1" fmla="*/ 517 h 795302"/>
              <a:gd name="connsiteX2" fmla="*/ 1010451 w 1010451"/>
              <a:gd name="connsiteY2" fmla="*/ 396561 h 795302"/>
              <a:gd name="connsiteX3" fmla="*/ 723945 w 1010451"/>
              <a:gd name="connsiteY3" fmla="*/ 792605 h 795302"/>
              <a:gd name="connsiteX4" fmla="*/ 362379 w 1010451"/>
              <a:gd name="connsiteY4" fmla="*/ 792605 h 795302"/>
              <a:gd name="connsiteX5" fmla="*/ 208 w 1010451"/>
              <a:gd name="connsiteY5" fmla="*/ 384384 h 795302"/>
              <a:gd name="connsiteX6" fmla="*/ 362379 w 1010451"/>
              <a:gd name="connsiteY6" fmla="*/ 517 h 7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451" h="795302">
                <a:moveTo>
                  <a:pt x="362379" y="517"/>
                </a:moveTo>
                <a:lnTo>
                  <a:pt x="723945" y="517"/>
                </a:lnTo>
                <a:cubicBezTo>
                  <a:pt x="724643" y="0"/>
                  <a:pt x="1009358" y="298231"/>
                  <a:pt x="1010451" y="396561"/>
                </a:cubicBezTo>
                <a:cubicBezTo>
                  <a:pt x="1005859" y="508460"/>
                  <a:pt x="722262" y="795302"/>
                  <a:pt x="723945" y="792605"/>
                </a:cubicBezTo>
                <a:lnTo>
                  <a:pt x="362379" y="792605"/>
                </a:lnTo>
                <a:cubicBezTo>
                  <a:pt x="229306" y="792151"/>
                  <a:pt x="0" y="698293"/>
                  <a:pt x="208" y="384384"/>
                </a:cubicBezTo>
                <a:cubicBezTo>
                  <a:pt x="1431" y="99425"/>
                  <a:pt x="234971" y="434"/>
                  <a:pt x="362379" y="5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막힌 원호 49"/>
          <p:cNvSpPr/>
          <p:nvPr/>
        </p:nvSpPr>
        <p:spPr bwMode="auto">
          <a:xfrm>
            <a:off x="4391631" y="4368809"/>
            <a:ext cx="615387" cy="615631"/>
          </a:xfrm>
          <a:prstGeom prst="blockArc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타원 50"/>
          <p:cNvSpPr/>
          <p:nvPr/>
        </p:nvSpPr>
        <p:spPr bwMode="auto">
          <a:xfrm>
            <a:off x="4461922" y="4439128"/>
            <a:ext cx="474804" cy="4749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19077" y="4399402"/>
            <a:ext cx="5501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3000" kern="0" dirty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Ⅰ</a:t>
            </a:r>
            <a:endParaRPr lang="ko-KR" altLang="en-US" sz="3000" b="1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0840" y="4452355"/>
            <a:ext cx="38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OAK Portal / OAK central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4461922" y="4439203"/>
            <a:ext cx="478978" cy="4789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rtlCol="0" anchor="ctr"/>
          <a:lstStyle/>
          <a:p>
            <a:pPr algn="ctr"/>
            <a:r>
              <a:rPr lang="en-US" altLang="ko-KR" sz="3000" b="1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  <a:cs typeface="Arial" charset="0"/>
              </a:rPr>
              <a:t>Ⅳ</a:t>
            </a:r>
            <a:endParaRPr lang="ko-KR" altLang="en-US" sz="3000" b="1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반응형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</a:t>
            </a:r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웹시스템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4" y="2087347"/>
            <a:ext cx="792015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48"/>
          <p:cNvGrpSpPr/>
          <p:nvPr/>
        </p:nvGrpSpPr>
        <p:grpSpPr>
          <a:xfrm>
            <a:off x="323528" y="1143747"/>
            <a:ext cx="3168515" cy="591184"/>
            <a:chOff x="1217491" y="4827349"/>
            <a:chExt cx="4489067" cy="740517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217491" y="4840447"/>
              <a:ext cx="4489067" cy="727419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DDF0F1"/>
                </a:gs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21594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51076" y="4827349"/>
              <a:ext cx="4426443" cy="699974"/>
            </a:xfrm>
            <a:prstGeom prst="roundRect">
              <a:avLst>
                <a:gd name="adj" fmla="val 50000"/>
              </a:avLst>
            </a:prstGeom>
            <a:gradFill>
              <a:gsLst>
                <a:gs pos="52942">
                  <a:schemeClr val="bg1"/>
                </a:gs>
                <a:gs pos="18000">
                  <a:srgbClr val="DDF0F1"/>
                </a:gs>
                <a:gs pos="0">
                  <a:schemeClr val="accent1">
                    <a:lumMod val="100000"/>
                  </a:schemeClr>
                </a:gs>
                <a:gs pos="85000">
                  <a:schemeClr val="accent1">
                    <a:alpha val="59000"/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21594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1D7BE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OAK Portal </a:t>
              </a:r>
              <a:r>
                <a:rPr lang="ko-KR" altLang="en-US" dirty="0" smtClean="0">
                  <a:solidFill>
                    <a:srgbClr val="1D7BE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시안</a:t>
              </a:r>
              <a:endParaRPr lang="ko-KR" altLang="en-US" dirty="0">
                <a:solidFill>
                  <a:srgbClr val="1D7BE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2" name="AutoShape 58"/>
          <p:cNvSpPr>
            <a:spLocks noChangeArrowheads="1"/>
          </p:cNvSpPr>
          <p:nvPr/>
        </p:nvSpPr>
        <p:spPr bwMode="auto">
          <a:xfrm>
            <a:off x="1208069" y="5982702"/>
            <a:ext cx="2314454" cy="353958"/>
          </a:xfrm>
          <a:prstGeom prst="roundRect">
            <a:avLst>
              <a:gd name="adj" fmla="val 30838"/>
            </a:avLst>
          </a:prstGeom>
          <a:pattFill prst="dkDnDiag">
            <a:fgClr>
              <a:srgbClr val="959595"/>
            </a:fgClr>
            <a:bgClr>
              <a:srgbClr val="B2B2B2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just" eaLnBrk="0" hangingPunct="0">
              <a:lnSpc>
                <a:spcPct val="130000"/>
              </a:lnSpc>
              <a:spcAft>
                <a:spcPct val="30000"/>
              </a:spcAft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ct val="30000"/>
              </a:spcAft>
              <a:buSzPct val="90000"/>
              <a:buFont typeface="-윤고딕330" pitchFamily="18" charset="-127"/>
              <a:buChar char="-"/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2pPr>
            <a:lvl3pPr marL="11430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ko-KR" altLang="en-US" sz="1400" b="1" i="0" dirty="0" smtClean="0">
                <a:latin typeface="나눔고딕 ExtraBold" charset="-127"/>
                <a:ea typeface="나눔고딕 ExtraBold" charset="-127"/>
              </a:rPr>
              <a:t>데스크 탑 </a:t>
            </a:r>
            <a:r>
              <a:rPr lang="en-US" altLang="ko-KR" sz="1400" b="1" i="0" dirty="0" smtClean="0">
                <a:latin typeface="나눔고딕 ExtraBold" charset="-127"/>
                <a:ea typeface="나눔고딕 ExtraBold" charset="-127"/>
              </a:rPr>
              <a:t>PC</a:t>
            </a:r>
            <a:endParaRPr lang="ko-KR" altLang="ko-KR" sz="1400" b="1" i="0" dirty="0">
              <a:latin typeface="나눔고딕 ExtraBold" charset="-127"/>
              <a:ea typeface="나눔고딕 ExtraBold" charset="-127"/>
            </a:endParaRP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auto">
          <a:xfrm>
            <a:off x="4611669" y="5982702"/>
            <a:ext cx="1922203" cy="353958"/>
          </a:xfrm>
          <a:prstGeom prst="roundRect">
            <a:avLst>
              <a:gd name="adj" fmla="val 30838"/>
            </a:avLst>
          </a:prstGeom>
          <a:pattFill prst="dkDnDiag">
            <a:fgClr>
              <a:srgbClr val="959595"/>
            </a:fgClr>
            <a:bgClr>
              <a:srgbClr val="B2B2B2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just" eaLnBrk="0" hangingPunct="0">
              <a:lnSpc>
                <a:spcPct val="130000"/>
              </a:lnSpc>
              <a:spcAft>
                <a:spcPct val="30000"/>
              </a:spcAft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ct val="30000"/>
              </a:spcAft>
              <a:buSzPct val="90000"/>
              <a:buFont typeface="-윤고딕330" pitchFamily="18" charset="-127"/>
              <a:buChar char="-"/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2pPr>
            <a:lvl3pPr marL="11430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ko-KR" altLang="en-US" sz="1400" b="1" dirty="0" err="1" smtClean="0">
                <a:latin typeface="나눔고딕 ExtraBold" charset="-127"/>
                <a:ea typeface="나눔고딕 ExtraBold" charset="-127"/>
              </a:rPr>
              <a:t>테플릿</a:t>
            </a:r>
            <a:endParaRPr lang="ko-KR" altLang="ko-KR" sz="1400" b="1" i="0" dirty="0">
              <a:latin typeface="나눔고딕 ExtraBold" charset="-127"/>
              <a:ea typeface="나눔고딕 ExtraBold" charset="-127"/>
            </a:endParaRPr>
          </a:p>
        </p:txBody>
      </p:sp>
      <p:grpSp>
        <p:nvGrpSpPr>
          <p:cNvPr id="4" name="그룹 37"/>
          <p:cNvGrpSpPr>
            <a:grpSpLocks/>
          </p:cNvGrpSpPr>
          <p:nvPr/>
        </p:nvGrpSpPr>
        <p:grpSpPr bwMode="auto">
          <a:xfrm>
            <a:off x="4466359" y="1216644"/>
            <a:ext cx="1884633" cy="1440160"/>
            <a:chOff x="962919" y="2315740"/>
            <a:chExt cx="2296205" cy="158065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71180" y="2322347"/>
              <a:ext cx="2287943" cy="1405573"/>
            </a:xfrm>
            <a:prstGeom prst="roundRect">
              <a:avLst>
                <a:gd name="adj" fmla="val 4022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 flipH="1" flipV="1">
              <a:off x="962920" y="2315740"/>
              <a:ext cx="2294552" cy="1580650"/>
            </a:xfrm>
            <a:custGeom>
              <a:avLst/>
              <a:gdLst>
                <a:gd name="connsiteX0" fmla="*/ 0 w 2286811"/>
                <a:gd name="connsiteY0" fmla="*/ 56554 h 1406128"/>
                <a:gd name="connsiteX1" fmla="*/ 16564 w 2286811"/>
                <a:gd name="connsiteY1" fmla="*/ 16564 h 1406128"/>
                <a:gd name="connsiteX2" fmla="*/ 56554 w 2286811"/>
                <a:gd name="connsiteY2" fmla="*/ 0 h 1406128"/>
                <a:gd name="connsiteX3" fmla="*/ 2230257 w 2286811"/>
                <a:gd name="connsiteY3" fmla="*/ 0 h 1406128"/>
                <a:gd name="connsiteX4" fmla="*/ 2270247 w 2286811"/>
                <a:gd name="connsiteY4" fmla="*/ 16564 h 1406128"/>
                <a:gd name="connsiteX5" fmla="*/ 2286811 w 2286811"/>
                <a:gd name="connsiteY5" fmla="*/ 56554 h 1406128"/>
                <a:gd name="connsiteX6" fmla="*/ 2286811 w 2286811"/>
                <a:gd name="connsiteY6" fmla="*/ 1349574 h 1406128"/>
                <a:gd name="connsiteX7" fmla="*/ 2270247 w 2286811"/>
                <a:gd name="connsiteY7" fmla="*/ 1389564 h 1406128"/>
                <a:gd name="connsiteX8" fmla="*/ 2230257 w 2286811"/>
                <a:gd name="connsiteY8" fmla="*/ 1406128 h 1406128"/>
                <a:gd name="connsiteX9" fmla="*/ 56554 w 2286811"/>
                <a:gd name="connsiteY9" fmla="*/ 1406128 h 1406128"/>
                <a:gd name="connsiteX10" fmla="*/ 16564 w 2286811"/>
                <a:gd name="connsiteY10" fmla="*/ 1389564 h 1406128"/>
                <a:gd name="connsiteX11" fmla="*/ 0 w 2286811"/>
                <a:gd name="connsiteY11" fmla="*/ 1349574 h 1406128"/>
                <a:gd name="connsiteX12" fmla="*/ 0 w 2286811"/>
                <a:gd name="connsiteY12" fmla="*/ 56554 h 1406128"/>
                <a:gd name="connsiteX0" fmla="*/ 0 w 2286811"/>
                <a:gd name="connsiteY0" fmla="*/ 228833 h 1786772"/>
                <a:gd name="connsiteX1" fmla="*/ 16564 w 2286811"/>
                <a:gd name="connsiteY1" fmla="*/ 188843 h 1786772"/>
                <a:gd name="connsiteX2" fmla="*/ 56554 w 2286811"/>
                <a:gd name="connsiteY2" fmla="*/ 172279 h 1786772"/>
                <a:gd name="connsiteX3" fmla="*/ 2230257 w 2286811"/>
                <a:gd name="connsiteY3" fmla="*/ 172279 h 1786772"/>
                <a:gd name="connsiteX4" fmla="*/ 2270247 w 2286811"/>
                <a:gd name="connsiteY4" fmla="*/ 188843 h 1786772"/>
                <a:gd name="connsiteX5" fmla="*/ 2286811 w 2286811"/>
                <a:gd name="connsiteY5" fmla="*/ 228833 h 1786772"/>
                <a:gd name="connsiteX6" fmla="*/ 2286811 w 2286811"/>
                <a:gd name="connsiteY6" fmla="*/ 1521853 h 1786772"/>
                <a:gd name="connsiteX7" fmla="*/ 2270247 w 2286811"/>
                <a:gd name="connsiteY7" fmla="*/ 1561843 h 1786772"/>
                <a:gd name="connsiteX8" fmla="*/ 2230257 w 2286811"/>
                <a:gd name="connsiteY8" fmla="*/ 1578407 h 1786772"/>
                <a:gd name="connsiteX9" fmla="*/ 56554 w 2286811"/>
                <a:gd name="connsiteY9" fmla="*/ 1578407 h 1786772"/>
                <a:gd name="connsiteX10" fmla="*/ 16564 w 2286811"/>
                <a:gd name="connsiteY10" fmla="*/ 1561843 h 1786772"/>
                <a:gd name="connsiteX11" fmla="*/ 0 w 2286811"/>
                <a:gd name="connsiteY11" fmla="*/ 228833 h 1786772"/>
                <a:gd name="connsiteX0" fmla="*/ 315156 w 2601967"/>
                <a:gd name="connsiteY0" fmla="*/ 231594 h 1581168"/>
                <a:gd name="connsiteX1" fmla="*/ 331720 w 2601967"/>
                <a:gd name="connsiteY1" fmla="*/ 191604 h 1581168"/>
                <a:gd name="connsiteX2" fmla="*/ 371710 w 2601967"/>
                <a:gd name="connsiteY2" fmla="*/ 175040 h 1581168"/>
                <a:gd name="connsiteX3" fmla="*/ 2545413 w 2601967"/>
                <a:gd name="connsiteY3" fmla="*/ 175040 h 1581168"/>
                <a:gd name="connsiteX4" fmla="*/ 2585403 w 2601967"/>
                <a:gd name="connsiteY4" fmla="*/ 191604 h 1581168"/>
                <a:gd name="connsiteX5" fmla="*/ 2601967 w 2601967"/>
                <a:gd name="connsiteY5" fmla="*/ 231594 h 1581168"/>
                <a:gd name="connsiteX6" fmla="*/ 2601967 w 2601967"/>
                <a:gd name="connsiteY6" fmla="*/ 1524614 h 1581168"/>
                <a:gd name="connsiteX7" fmla="*/ 2585403 w 2601967"/>
                <a:gd name="connsiteY7" fmla="*/ 1564604 h 1581168"/>
                <a:gd name="connsiteX8" fmla="*/ 2545413 w 2601967"/>
                <a:gd name="connsiteY8" fmla="*/ 1581168 h 1581168"/>
                <a:gd name="connsiteX9" fmla="*/ 371710 w 2601967"/>
                <a:gd name="connsiteY9" fmla="*/ 1581168 h 1581168"/>
                <a:gd name="connsiteX10" fmla="*/ 315156 w 2601967"/>
                <a:gd name="connsiteY10" fmla="*/ 231594 h 1581168"/>
                <a:gd name="connsiteX0" fmla="*/ 6665 w 2293476"/>
                <a:gd name="connsiteY0" fmla="*/ 231594 h 1581168"/>
                <a:gd name="connsiteX1" fmla="*/ 23229 w 2293476"/>
                <a:gd name="connsiteY1" fmla="*/ 191604 h 1581168"/>
                <a:gd name="connsiteX2" fmla="*/ 63219 w 2293476"/>
                <a:gd name="connsiteY2" fmla="*/ 175040 h 1581168"/>
                <a:gd name="connsiteX3" fmla="*/ 2236922 w 2293476"/>
                <a:gd name="connsiteY3" fmla="*/ 175040 h 1581168"/>
                <a:gd name="connsiteX4" fmla="*/ 2276912 w 2293476"/>
                <a:gd name="connsiteY4" fmla="*/ 191604 h 1581168"/>
                <a:gd name="connsiteX5" fmla="*/ 2293476 w 2293476"/>
                <a:gd name="connsiteY5" fmla="*/ 231594 h 1581168"/>
                <a:gd name="connsiteX6" fmla="*/ 2293476 w 2293476"/>
                <a:gd name="connsiteY6" fmla="*/ 1524614 h 1581168"/>
                <a:gd name="connsiteX7" fmla="*/ 2276912 w 2293476"/>
                <a:gd name="connsiteY7" fmla="*/ 1564604 h 1581168"/>
                <a:gd name="connsiteX8" fmla="*/ 2236922 w 2293476"/>
                <a:gd name="connsiteY8" fmla="*/ 1581168 h 1581168"/>
                <a:gd name="connsiteX9" fmla="*/ 6665 w 2293476"/>
                <a:gd name="connsiteY9" fmla="*/ 231594 h 1581168"/>
                <a:gd name="connsiteX0" fmla="*/ 6665 w 2293476"/>
                <a:gd name="connsiteY0" fmla="*/ 231594 h 1581168"/>
                <a:gd name="connsiteX1" fmla="*/ 23229 w 2293476"/>
                <a:gd name="connsiteY1" fmla="*/ 191604 h 1581168"/>
                <a:gd name="connsiteX2" fmla="*/ 63219 w 2293476"/>
                <a:gd name="connsiteY2" fmla="*/ 175040 h 1581168"/>
                <a:gd name="connsiteX3" fmla="*/ 2236922 w 2293476"/>
                <a:gd name="connsiteY3" fmla="*/ 175040 h 1581168"/>
                <a:gd name="connsiteX4" fmla="*/ 2276912 w 2293476"/>
                <a:gd name="connsiteY4" fmla="*/ 191604 h 1581168"/>
                <a:gd name="connsiteX5" fmla="*/ 2293476 w 2293476"/>
                <a:gd name="connsiteY5" fmla="*/ 231594 h 1581168"/>
                <a:gd name="connsiteX6" fmla="*/ 2293476 w 2293476"/>
                <a:gd name="connsiteY6" fmla="*/ 1524614 h 1581168"/>
                <a:gd name="connsiteX7" fmla="*/ 2276912 w 2293476"/>
                <a:gd name="connsiteY7" fmla="*/ 1564604 h 1581168"/>
                <a:gd name="connsiteX8" fmla="*/ 2236922 w 2293476"/>
                <a:gd name="connsiteY8" fmla="*/ 1581168 h 1581168"/>
                <a:gd name="connsiteX9" fmla="*/ 6665 w 2293476"/>
                <a:gd name="connsiteY9" fmla="*/ 231594 h 158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3476" h="1581168">
                  <a:moveTo>
                    <a:pt x="6665" y="231594"/>
                  </a:moveTo>
                  <a:cubicBezTo>
                    <a:pt x="0" y="0"/>
                    <a:pt x="12623" y="202210"/>
                    <a:pt x="23229" y="191604"/>
                  </a:cubicBezTo>
                  <a:cubicBezTo>
                    <a:pt x="33835" y="180998"/>
                    <a:pt x="48220" y="175040"/>
                    <a:pt x="63219" y="175040"/>
                  </a:cubicBezTo>
                  <a:lnTo>
                    <a:pt x="2236922" y="175040"/>
                  </a:lnTo>
                  <a:cubicBezTo>
                    <a:pt x="2251921" y="175040"/>
                    <a:pt x="2266306" y="180998"/>
                    <a:pt x="2276912" y="191604"/>
                  </a:cubicBezTo>
                  <a:cubicBezTo>
                    <a:pt x="2287518" y="202210"/>
                    <a:pt x="2293476" y="216595"/>
                    <a:pt x="2293476" y="231594"/>
                  </a:cubicBezTo>
                  <a:lnTo>
                    <a:pt x="2293476" y="1524614"/>
                  </a:lnTo>
                  <a:cubicBezTo>
                    <a:pt x="2293476" y="1539613"/>
                    <a:pt x="2287518" y="1553998"/>
                    <a:pt x="2276912" y="1564604"/>
                  </a:cubicBezTo>
                  <a:cubicBezTo>
                    <a:pt x="2266306" y="1575210"/>
                    <a:pt x="2251921" y="1581168"/>
                    <a:pt x="2236922" y="1581168"/>
                  </a:cubicBezTo>
                  <a:cubicBezTo>
                    <a:pt x="1672543" y="444035"/>
                    <a:pt x="750084" y="681452"/>
                    <a:pt x="6665" y="231594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962919" y="2322348"/>
              <a:ext cx="2296205" cy="1412180"/>
            </a:xfrm>
            <a:custGeom>
              <a:avLst/>
              <a:gdLst>
                <a:gd name="connsiteX0" fmla="*/ 0 w 2286811"/>
                <a:gd name="connsiteY0" fmla="*/ 56554 h 1406128"/>
                <a:gd name="connsiteX1" fmla="*/ 16564 w 2286811"/>
                <a:gd name="connsiteY1" fmla="*/ 16564 h 1406128"/>
                <a:gd name="connsiteX2" fmla="*/ 56554 w 2286811"/>
                <a:gd name="connsiteY2" fmla="*/ 0 h 1406128"/>
                <a:gd name="connsiteX3" fmla="*/ 2230257 w 2286811"/>
                <a:gd name="connsiteY3" fmla="*/ 0 h 1406128"/>
                <a:gd name="connsiteX4" fmla="*/ 2270247 w 2286811"/>
                <a:gd name="connsiteY4" fmla="*/ 16564 h 1406128"/>
                <a:gd name="connsiteX5" fmla="*/ 2286811 w 2286811"/>
                <a:gd name="connsiteY5" fmla="*/ 56554 h 1406128"/>
                <a:gd name="connsiteX6" fmla="*/ 2286811 w 2286811"/>
                <a:gd name="connsiteY6" fmla="*/ 1349574 h 1406128"/>
                <a:gd name="connsiteX7" fmla="*/ 2270247 w 2286811"/>
                <a:gd name="connsiteY7" fmla="*/ 1389564 h 1406128"/>
                <a:gd name="connsiteX8" fmla="*/ 2230257 w 2286811"/>
                <a:gd name="connsiteY8" fmla="*/ 1406128 h 1406128"/>
                <a:gd name="connsiteX9" fmla="*/ 56554 w 2286811"/>
                <a:gd name="connsiteY9" fmla="*/ 1406128 h 1406128"/>
                <a:gd name="connsiteX10" fmla="*/ 16564 w 2286811"/>
                <a:gd name="connsiteY10" fmla="*/ 1389564 h 1406128"/>
                <a:gd name="connsiteX11" fmla="*/ 0 w 2286811"/>
                <a:gd name="connsiteY11" fmla="*/ 1349574 h 1406128"/>
                <a:gd name="connsiteX12" fmla="*/ 0 w 2286811"/>
                <a:gd name="connsiteY12" fmla="*/ 56554 h 1406128"/>
                <a:gd name="connsiteX0" fmla="*/ 319060 w 2961016"/>
                <a:gd name="connsiteY0" fmla="*/ 56554 h 1406128"/>
                <a:gd name="connsiteX1" fmla="*/ 335624 w 2961016"/>
                <a:gd name="connsiteY1" fmla="*/ 16564 h 1406128"/>
                <a:gd name="connsiteX2" fmla="*/ 375614 w 2961016"/>
                <a:gd name="connsiteY2" fmla="*/ 0 h 1406128"/>
                <a:gd name="connsiteX3" fmla="*/ 2549317 w 2961016"/>
                <a:gd name="connsiteY3" fmla="*/ 0 h 1406128"/>
                <a:gd name="connsiteX4" fmla="*/ 2589307 w 2961016"/>
                <a:gd name="connsiteY4" fmla="*/ 16564 h 1406128"/>
                <a:gd name="connsiteX5" fmla="*/ 2605871 w 2961016"/>
                <a:gd name="connsiteY5" fmla="*/ 56554 h 1406128"/>
                <a:gd name="connsiteX6" fmla="*/ 2605871 w 2961016"/>
                <a:gd name="connsiteY6" fmla="*/ 1349574 h 1406128"/>
                <a:gd name="connsiteX7" fmla="*/ 2589307 w 2961016"/>
                <a:gd name="connsiteY7" fmla="*/ 1389564 h 1406128"/>
                <a:gd name="connsiteX8" fmla="*/ 375614 w 2961016"/>
                <a:gd name="connsiteY8" fmla="*/ 1406128 h 1406128"/>
                <a:gd name="connsiteX9" fmla="*/ 335624 w 2961016"/>
                <a:gd name="connsiteY9" fmla="*/ 1389564 h 1406128"/>
                <a:gd name="connsiteX10" fmla="*/ 319060 w 2961016"/>
                <a:gd name="connsiteY10" fmla="*/ 1349574 h 1406128"/>
                <a:gd name="connsiteX11" fmla="*/ 319060 w 2961016"/>
                <a:gd name="connsiteY11" fmla="*/ 56554 h 1406128"/>
                <a:gd name="connsiteX0" fmla="*/ 321820 w 2608631"/>
                <a:gd name="connsiteY0" fmla="*/ 56554 h 1574503"/>
                <a:gd name="connsiteX1" fmla="*/ 338384 w 2608631"/>
                <a:gd name="connsiteY1" fmla="*/ 16564 h 1574503"/>
                <a:gd name="connsiteX2" fmla="*/ 378374 w 2608631"/>
                <a:gd name="connsiteY2" fmla="*/ 0 h 1574503"/>
                <a:gd name="connsiteX3" fmla="*/ 2552077 w 2608631"/>
                <a:gd name="connsiteY3" fmla="*/ 0 h 1574503"/>
                <a:gd name="connsiteX4" fmla="*/ 2592067 w 2608631"/>
                <a:gd name="connsiteY4" fmla="*/ 16564 h 1574503"/>
                <a:gd name="connsiteX5" fmla="*/ 2608631 w 2608631"/>
                <a:gd name="connsiteY5" fmla="*/ 56554 h 1574503"/>
                <a:gd name="connsiteX6" fmla="*/ 2608631 w 2608631"/>
                <a:gd name="connsiteY6" fmla="*/ 1349574 h 1574503"/>
                <a:gd name="connsiteX7" fmla="*/ 378374 w 2608631"/>
                <a:gd name="connsiteY7" fmla="*/ 1406128 h 1574503"/>
                <a:gd name="connsiteX8" fmla="*/ 338384 w 2608631"/>
                <a:gd name="connsiteY8" fmla="*/ 1389564 h 1574503"/>
                <a:gd name="connsiteX9" fmla="*/ 321820 w 2608631"/>
                <a:gd name="connsiteY9" fmla="*/ 1349574 h 1574503"/>
                <a:gd name="connsiteX10" fmla="*/ 321820 w 2608631"/>
                <a:gd name="connsiteY10" fmla="*/ 56554 h 157450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631" h="1412793">
                  <a:moveTo>
                    <a:pt x="321820" y="56554"/>
                  </a:moveTo>
                  <a:cubicBezTo>
                    <a:pt x="321820" y="41555"/>
                    <a:pt x="327778" y="27170"/>
                    <a:pt x="338384" y="16564"/>
                  </a:cubicBezTo>
                  <a:cubicBezTo>
                    <a:pt x="348990" y="5958"/>
                    <a:pt x="363375" y="0"/>
                    <a:pt x="378374" y="0"/>
                  </a:cubicBezTo>
                  <a:lnTo>
                    <a:pt x="2552077" y="0"/>
                  </a:lnTo>
                  <a:cubicBezTo>
                    <a:pt x="2567076" y="0"/>
                    <a:pt x="2581461" y="5958"/>
                    <a:pt x="2592067" y="16564"/>
                  </a:cubicBezTo>
                  <a:cubicBezTo>
                    <a:pt x="2602673" y="27170"/>
                    <a:pt x="2608631" y="41555"/>
                    <a:pt x="2608631" y="56554"/>
                  </a:cubicBezTo>
                  <a:cubicBezTo>
                    <a:pt x="1134044" y="571390"/>
                    <a:pt x="1121793" y="956270"/>
                    <a:pt x="378374" y="1406128"/>
                  </a:cubicBezTo>
                  <a:cubicBezTo>
                    <a:pt x="0" y="1412793"/>
                    <a:pt x="348990" y="1400170"/>
                    <a:pt x="338384" y="1389564"/>
                  </a:cubicBezTo>
                  <a:cubicBezTo>
                    <a:pt x="327778" y="1378958"/>
                    <a:pt x="321820" y="1364573"/>
                    <a:pt x="321820" y="1349574"/>
                  </a:cubicBezTo>
                  <a:lnTo>
                    <a:pt x="321820" y="56554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grpSp>
        <p:nvGrpSpPr>
          <p:cNvPr id="5" name="그룹 27"/>
          <p:cNvGrpSpPr/>
          <p:nvPr/>
        </p:nvGrpSpPr>
        <p:grpSpPr>
          <a:xfrm>
            <a:off x="4531683" y="1258112"/>
            <a:ext cx="2058876" cy="1419012"/>
            <a:chOff x="6076487" y="1861572"/>
            <a:chExt cx="2558793" cy="82822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6076487" y="2020923"/>
              <a:ext cx="2532764" cy="668878"/>
            </a:xfrm>
            <a:prstGeom prst="roundRect">
              <a:avLst>
                <a:gd name="adj" fmla="val 1078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6035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177996" y="1861572"/>
              <a:ext cx="2457284" cy="23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ko-KR" altLang="en-US" sz="13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charset="0"/>
                </a:rPr>
                <a:t>디자인 컨셉</a:t>
              </a:r>
              <a:endParaRPr kumimoji="0" lang="ko-KR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169235" y="2082250"/>
              <a:ext cx="2270908" cy="390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>
                <a:lnSpc>
                  <a:spcPts val="15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최소한의 정보만을 노출하여</a:t>
              </a: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 </a:t>
              </a:r>
              <a:r>
                <a:rPr lang="ko-KR" altLang="en-US" sz="1100" b="1" dirty="0" smtClean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가독성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을 높힌 </a:t>
              </a:r>
              <a:r>
                <a: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단순하고 심플한 </a:t>
              </a: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UI 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지향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endParaRPr>
            </a:p>
          </p:txBody>
        </p:sp>
      </p:grpSp>
      <p:grpSp>
        <p:nvGrpSpPr>
          <p:cNvPr id="6" name="그룹 31"/>
          <p:cNvGrpSpPr/>
          <p:nvPr/>
        </p:nvGrpSpPr>
        <p:grpSpPr>
          <a:xfrm>
            <a:off x="6729001" y="1113267"/>
            <a:ext cx="2109794" cy="2553622"/>
            <a:chOff x="6136220" y="3323650"/>
            <a:chExt cx="2613850" cy="3091020"/>
          </a:xfrm>
        </p:grpSpPr>
        <p:pic>
          <p:nvPicPr>
            <p:cNvPr id="33" name="Picture 4" descr="C:\Users\kwm\Desktop\2015년 국중OAK사업\제안요청서\시안\oakportal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5478" y="3890269"/>
              <a:ext cx="776882" cy="1294739"/>
            </a:xfrm>
            <a:prstGeom prst="rect">
              <a:avLst/>
            </a:prstGeom>
            <a:noFill/>
          </p:spPr>
        </p:pic>
        <p:pic>
          <p:nvPicPr>
            <p:cNvPr id="34" name="Picture 4" descr="C:\Users\kwm\Desktop\2015년 국중OAK사업\제안요청서\시안\oakportal_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33594" y="4394431"/>
              <a:ext cx="480466" cy="800737"/>
            </a:xfrm>
            <a:prstGeom prst="rect">
              <a:avLst/>
            </a:prstGeom>
            <a:noFill/>
          </p:spPr>
        </p:pic>
        <p:sp>
          <p:nvSpPr>
            <p:cNvPr id="35" name="AutoShape 58"/>
            <p:cNvSpPr>
              <a:spLocks noChangeArrowheads="1"/>
            </p:cNvSpPr>
            <p:nvPr/>
          </p:nvSpPr>
          <p:spPr bwMode="auto">
            <a:xfrm>
              <a:off x="6877349" y="5674779"/>
              <a:ext cx="1636711" cy="353958"/>
            </a:xfrm>
            <a:prstGeom prst="roundRect">
              <a:avLst>
                <a:gd name="adj" fmla="val 30838"/>
              </a:avLst>
            </a:prstGeom>
            <a:pattFill prst="dkDnDiag">
              <a:fgClr>
                <a:srgbClr val="959595"/>
              </a:fgClr>
              <a:bgClr>
                <a:srgbClr val="B2B2B2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 eaLnBrk="0" hangingPunct="0">
                <a:lnSpc>
                  <a:spcPct val="130000"/>
                </a:lnSpc>
                <a:spcAft>
                  <a:spcPct val="30000"/>
                </a:spcAft>
                <a:defRPr kumimoji="1" sz="900">
                  <a:solidFill>
                    <a:schemeClr val="tx1"/>
                  </a:solidFill>
                  <a:latin typeface="-윤고딕320" pitchFamily="18" charset="-127"/>
                  <a:ea typeface="-윤고딕320" pitchFamily="18" charset="-127"/>
                </a:defRPr>
              </a:lvl1pPr>
              <a:lvl2pPr marL="742950" indent="-285750" algn="just" eaLnBrk="0" hangingPunct="0">
                <a:lnSpc>
                  <a:spcPct val="130000"/>
                </a:lnSpc>
                <a:spcAft>
                  <a:spcPct val="30000"/>
                </a:spcAft>
                <a:buSzPct val="90000"/>
                <a:buFont typeface="-윤고딕330" pitchFamily="18" charset="-127"/>
                <a:buChar char="-"/>
                <a:defRPr kumimoji="1" sz="900">
                  <a:solidFill>
                    <a:schemeClr val="tx1"/>
                  </a:solidFill>
                  <a:latin typeface="-윤고딕320" pitchFamily="18" charset="-127"/>
                  <a:ea typeface="-윤고딕320" pitchFamily="18" charset="-127"/>
                </a:defRPr>
              </a:lvl2pPr>
              <a:lvl3pPr marL="1143000" indent="-228600" algn="just" eaLnBrk="0" latinLnBrk="1" hangingPunct="0">
                <a:lnSpc>
                  <a:spcPct val="130000"/>
                </a:lnSpc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algn="just" eaLnBrk="0" latinLnBrk="1" hangingPunct="0">
                <a:lnSpc>
                  <a:spcPct val="130000"/>
                </a:lnSpc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algn="just" eaLnBrk="0" latinLnBrk="1" hangingPunct="0">
                <a:lnSpc>
                  <a:spcPct val="130000"/>
                </a:lnSpc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just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just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just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just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SzPct val="60000"/>
                <a:buFont typeface="Wingdings 2" pitchFamily="18" charset="2"/>
                <a:defRPr kumimoji="1" sz="1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latin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ko-KR" altLang="en-US" sz="1400" b="1" i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 폰</a:t>
              </a:r>
              <a:endParaRPr lang="ko-KR" altLang="ko-KR" sz="1400" b="1" i="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7" name="그룹 37"/>
            <p:cNvGrpSpPr>
              <a:grpSpLocks/>
            </p:cNvGrpSpPr>
            <p:nvPr/>
          </p:nvGrpSpPr>
          <p:grpSpPr bwMode="auto">
            <a:xfrm flipH="1">
              <a:off x="6136220" y="3323650"/>
              <a:ext cx="2533371" cy="2985670"/>
              <a:chOff x="650391" y="2314981"/>
              <a:chExt cx="2608422" cy="986498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972517" y="2345969"/>
                <a:ext cx="2286294" cy="869816"/>
              </a:xfrm>
              <a:prstGeom prst="roundRect">
                <a:avLst>
                  <a:gd name="adj" fmla="val 4022"/>
                </a:avLst>
              </a:prstGeom>
              <a:solidFill>
                <a:srgbClr val="3FB0B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1" name="자유형 40"/>
              <p:cNvSpPr/>
              <p:nvPr/>
            </p:nvSpPr>
            <p:spPr>
              <a:xfrm flipH="1" flipV="1">
                <a:off x="962607" y="2314981"/>
                <a:ext cx="2294552" cy="986498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0 w 2286811"/>
                  <a:gd name="connsiteY0" fmla="*/ 228833 h 1786772"/>
                  <a:gd name="connsiteX1" fmla="*/ 16564 w 2286811"/>
                  <a:gd name="connsiteY1" fmla="*/ 188843 h 1786772"/>
                  <a:gd name="connsiteX2" fmla="*/ 56554 w 2286811"/>
                  <a:gd name="connsiteY2" fmla="*/ 172279 h 1786772"/>
                  <a:gd name="connsiteX3" fmla="*/ 2230257 w 2286811"/>
                  <a:gd name="connsiteY3" fmla="*/ 172279 h 1786772"/>
                  <a:gd name="connsiteX4" fmla="*/ 2270247 w 2286811"/>
                  <a:gd name="connsiteY4" fmla="*/ 188843 h 1786772"/>
                  <a:gd name="connsiteX5" fmla="*/ 2286811 w 2286811"/>
                  <a:gd name="connsiteY5" fmla="*/ 228833 h 1786772"/>
                  <a:gd name="connsiteX6" fmla="*/ 2286811 w 2286811"/>
                  <a:gd name="connsiteY6" fmla="*/ 1521853 h 1786772"/>
                  <a:gd name="connsiteX7" fmla="*/ 2270247 w 2286811"/>
                  <a:gd name="connsiteY7" fmla="*/ 1561843 h 1786772"/>
                  <a:gd name="connsiteX8" fmla="*/ 2230257 w 2286811"/>
                  <a:gd name="connsiteY8" fmla="*/ 1578407 h 1786772"/>
                  <a:gd name="connsiteX9" fmla="*/ 56554 w 2286811"/>
                  <a:gd name="connsiteY9" fmla="*/ 1578407 h 1786772"/>
                  <a:gd name="connsiteX10" fmla="*/ 16564 w 2286811"/>
                  <a:gd name="connsiteY10" fmla="*/ 1561843 h 1786772"/>
                  <a:gd name="connsiteX11" fmla="*/ 0 w 2286811"/>
                  <a:gd name="connsiteY11" fmla="*/ 228833 h 1786772"/>
                  <a:gd name="connsiteX0" fmla="*/ 315156 w 2601967"/>
                  <a:gd name="connsiteY0" fmla="*/ 231594 h 1581168"/>
                  <a:gd name="connsiteX1" fmla="*/ 331720 w 2601967"/>
                  <a:gd name="connsiteY1" fmla="*/ 191604 h 1581168"/>
                  <a:gd name="connsiteX2" fmla="*/ 371710 w 2601967"/>
                  <a:gd name="connsiteY2" fmla="*/ 175040 h 1581168"/>
                  <a:gd name="connsiteX3" fmla="*/ 2545413 w 2601967"/>
                  <a:gd name="connsiteY3" fmla="*/ 175040 h 1581168"/>
                  <a:gd name="connsiteX4" fmla="*/ 2585403 w 2601967"/>
                  <a:gd name="connsiteY4" fmla="*/ 191604 h 1581168"/>
                  <a:gd name="connsiteX5" fmla="*/ 2601967 w 2601967"/>
                  <a:gd name="connsiteY5" fmla="*/ 231594 h 1581168"/>
                  <a:gd name="connsiteX6" fmla="*/ 2601967 w 2601967"/>
                  <a:gd name="connsiteY6" fmla="*/ 1524614 h 1581168"/>
                  <a:gd name="connsiteX7" fmla="*/ 2585403 w 2601967"/>
                  <a:gd name="connsiteY7" fmla="*/ 1564604 h 1581168"/>
                  <a:gd name="connsiteX8" fmla="*/ 2545413 w 2601967"/>
                  <a:gd name="connsiteY8" fmla="*/ 1581168 h 1581168"/>
                  <a:gd name="connsiteX9" fmla="*/ 371710 w 2601967"/>
                  <a:gd name="connsiteY9" fmla="*/ 1581168 h 1581168"/>
                  <a:gd name="connsiteX10" fmla="*/ 315156 w 2601967"/>
                  <a:gd name="connsiteY10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3476" h="1581168">
                    <a:moveTo>
                      <a:pt x="6665" y="231594"/>
                    </a:moveTo>
                    <a:cubicBezTo>
                      <a:pt x="0" y="0"/>
                      <a:pt x="12623" y="202210"/>
                      <a:pt x="23229" y="191604"/>
                    </a:cubicBezTo>
                    <a:cubicBezTo>
                      <a:pt x="33835" y="180998"/>
                      <a:pt x="48220" y="175040"/>
                      <a:pt x="63219" y="175040"/>
                    </a:cubicBezTo>
                    <a:lnTo>
                      <a:pt x="2236922" y="175040"/>
                    </a:lnTo>
                    <a:cubicBezTo>
                      <a:pt x="2251921" y="175040"/>
                      <a:pt x="2266306" y="180998"/>
                      <a:pt x="2276912" y="191604"/>
                    </a:cubicBezTo>
                    <a:cubicBezTo>
                      <a:pt x="2287518" y="202210"/>
                      <a:pt x="2293476" y="216595"/>
                      <a:pt x="2293476" y="231594"/>
                    </a:cubicBezTo>
                    <a:lnTo>
                      <a:pt x="2293476" y="1524614"/>
                    </a:lnTo>
                    <a:cubicBezTo>
                      <a:pt x="2293476" y="1539613"/>
                      <a:pt x="2287518" y="1553998"/>
                      <a:pt x="2276912" y="1564604"/>
                    </a:cubicBezTo>
                    <a:cubicBezTo>
                      <a:pt x="2266306" y="1575210"/>
                      <a:pt x="2251921" y="1581168"/>
                      <a:pt x="2236922" y="1581168"/>
                    </a:cubicBezTo>
                    <a:cubicBezTo>
                      <a:pt x="1672543" y="444035"/>
                      <a:pt x="750084" y="681452"/>
                      <a:pt x="6665" y="23159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2" name="자유형 41"/>
              <p:cNvSpPr/>
              <p:nvPr/>
            </p:nvSpPr>
            <p:spPr>
              <a:xfrm>
                <a:off x="650391" y="2345969"/>
                <a:ext cx="2608422" cy="869815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319060 w 2961016"/>
                  <a:gd name="connsiteY0" fmla="*/ 56554 h 1406128"/>
                  <a:gd name="connsiteX1" fmla="*/ 335624 w 2961016"/>
                  <a:gd name="connsiteY1" fmla="*/ 16564 h 1406128"/>
                  <a:gd name="connsiteX2" fmla="*/ 375614 w 2961016"/>
                  <a:gd name="connsiteY2" fmla="*/ 0 h 1406128"/>
                  <a:gd name="connsiteX3" fmla="*/ 2549317 w 2961016"/>
                  <a:gd name="connsiteY3" fmla="*/ 0 h 1406128"/>
                  <a:gd name="connsiteX4" fmla="*/ 2589307 w 2961016"/>
                  <a:gd name="connsiteY4" fmla="*/ 16564 h 1406128"/>
                  <a:gd name="connsiteX5" fmla="*/ 2605871 w 2961016"/>
                  <a:gd name="connsiteY5" fmla="*/ 56554 h 1406128"/>
                  <a:gd name="connsiteX6" fmla="*/ 2605871 w 2961016"/>
                  <a:gd name="connsiteY6" fmla="*/ 1349574 h 1406128"/>
                  <a:gd name="connsiteX7" fmla="*/ 2589307 w 2961016"/>
                  <a:gd name="connsiteY7" fmla="*/ 1389564 h 1406128"/>
                  <a:gd name="connsiteX8" fmla="*/ 375614 w 2961016"/>
                  <a:gd name="connsiteY8" fmla="*/ 1406128 h 1406128"/>
                  <a:gd name="connsiteX9" fmla="*/ 335624 w 2961016"/>
                  <a:gd name="connsiteY9" fmla="*/ 1389564 h 1406128"/>
                  <a:gd name="connsiteX10" fmla="*/ 319060 w 2961016"/>
                  <a:gd name="connsiteY10" fmla="*/ 1349574 h 1406128"/>
                  <a:gd name="connsiteX11" fmla="*/ 319060 w 2961016"/>
                  <a:gd name="connsiteY11" fmla="*/ 56554 h 1406128"/>
                  <a:gd name="connsiteX0" fmla="*/ 321820 w 2608631"/>
                  <a:gd name="connsiteY0" fmla="*/ 56554 h 1574503"/>
                  <a:gd name="connsiteX1" fmla="*/ 338384 w 2608631"/>
                  <a:gd name="connsiteY1" fmla="*/ 16564 h 1574503"/>
                  <a:gd name="connsiteX2" fmla="*/ 378374 w 2608631"/>
                  <a:gd name="connsiteY2" fmla="*/ 0 h 1574503"/>
                  <a:gd name="connsiteX3" fmla="*/ 2552077 w 2608631"/>
                  <a:gd name="connsiteY3" fmla="*/ 0 h 1574503"/>
                  <a:gd name="connsiteX4" fmla="*/ 2592067 w 2608631"/>
                  <a:gd name="connsiteY4" fmla="*/ 16564 h 1574503"/>
                  <a:gd name="connsiteX5" fmla="*/ 2608631 w 2608631"/>
                  <a:gd name="connsiteY5" fmla="*/ 56554 h 1574503"/>
                  <a:gd name="connsiteX6" fmla="*/ 2608631 w 2608631"/>
                  <a:gd name="connsiteY6" fmla="*/ 1349574 h 1574503"/>
                  <a:gd name="connsiteX7" fmla="*/ 378374 w 2608631"/>
                  <a:gd name="connsiteY7" fmla="*/ 1406128 h 1574503"/>
                  <a:gd name="connsiteX8" fmla="*/ 338384 w 2608631"/>
                  <a:gd name="connsiteY8" fmla="*/ 1389564 h 1574503"/>
                  <a:gd name="connsiteX9" fmla="*/ 321820 w 2608631"/>
                  <a:gd name="connsiteY9" fmla="*/ 1349574 h 1574503"/>
                  <a:gd name="connsiteX10" fmla="*/ 321820 w 2608631"/>
                  <a:gd name="connsiteY10" fmla="*/ 56554 h 157450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631" h="1412793">
                    <a:moveTo>
                      <a:pt x="321820" y="56554"/>
                    </a:moveTo>
                    <a:cubicBezTo>
                      <a:pt x="321820" y="41555"/>
                      <a:pt x="327778" y="27170"/>
                      <a:pt x="338384" y="16564"/>
                    </a:cubicBezTo>
                    <a:cubicBezTo>
                      <a:pt x="348990" y="5958"/>
                      <a:pt x="363375" y="0"/>
                      <a:pt x="378374" y="0"/>
                    </a:cubicBezTo>
                    <a:lnTo>
                      <a:pt x="2552077" y="0"/>
                    </a:lnTo>
                    <a:cubicBezTo>
                      <a:pt x="2567076" y="0"/>
                      <a:pt x="2581461" y="5958"/>
                      <a:pt x="2592067" y="16564"/>
                    </a:cubicBezTo>
                    <a:cubicBezTo>
                      <a:pt x="2602673" y="27170"/>
                      <a:pt x="2608631" y="41555"/>
                      <a:pt x="2608631" y="56554"/>
                    </a:cubicBezTo>
                    <a:cubicBezTo>
                      <a:pt x="1134044" y="571390"/>
                      <a:pt x="1121793" y="956270"/>
                      <a:pt x="378374" y="1406128"/>
                    </a:cubicBezTo>
                    <a:cubicBezTo>
                      <a:pt x="0" y="1412793"/>
                      <a:pt x="348990" y="1400170"/>
                      <a:pt x="338384" y="1389564"/>
                    </a:cubicBezTo>
                    <a:cubicBezTo>
                      <a:pt x="327778" y="1378958"/>
                      <a:pt x="321820" y="1364573"/>
                      <a:pt x="321820" y="1349574"/>
                    </a:cubicBezTo>
                    <a:lnTo>
                      <a:pt x="321820" y="56554"/>
                    </a:ln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6279413" y="3429000"/>
              <a:ext cx="196660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ko-KR" altLang="en-US" sz="1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charset="0"/>
                </a:rPr>
                <a:t>디자인 구성</a:t>
              </a:r>
              <a:endParaRPr kumimoji="0" lang="ko-KR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charset="0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6216993" y="3796108"/>
              <a:ext cx="2533077" cy="2618562"/>
            </a:xfrm>
            <a:prstGeom prst="roundRect">
              <a:avLst>
                <a:gd name="adj" fmla="val 1078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6035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9742" y="4053696"/>
              <a:ext cx="2440327" cy="1974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>
                <a:lnSpc>
                  <a:spcPts val="1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OAK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이용자 </a:t>
              </a:r>
              <a:r>
                <a:rPr lang="ko-KR" altLang="en-US" sz="1100" b="1" dirty="0" smtClean="0">
                  <a:solidFill>
                    <a:srgbClr val="F763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편의성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을 반영 최적의 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UI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를 구성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,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안정되고 </a:t>
              </a:r>
              <a:r>
                <a:rPr lang="ko-KR" altLang="en-US" sz="1100" b="1" dirty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편안한 컬러</a:t>
              </a:r>
              <a:r>
                <a: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를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사용</a:t>
              </a:r>
              <a:endPara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endParaRPr>
            </a:p>
            <a:p>
              <a:pPr marL="171450" indent="-171450" algn="l">
                <a:lnSpc>
                  <a:spcPts val="1500"/>
                </a:lnSpc>
                <a:defRPr/>
              </a:pPr>
              <a:endPara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endParaRPr>
            </a:p>
            <a:p>
              <a:pPr marL="171450" indent="-171450" algn="l">
                <a:lnSpc>
                  <a:spcPts val="15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짜임새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있는 업무별 </a:t>
              </a:r>
              <a:r>
                <a:rPr lang="ko-KR" altLang="en-US" sz="1100" b="1" dirty="0" err="1" smtClean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그룹핑</a:t>
              </a:r>
              <a:r>
                <a:rPr lang="ko-KR" altLang="en-US" sz="1100" b="1" dirty="0" smtClean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 </a:t>
              </a:r>
              <a:r>
                <a: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으로 한눈에 쉽고 </a:t>
              </a:r>
              <a:r>
                <a:rPr lang="en-US" altLang="ko-KR" sz="1100" b="1" dirty="0" smtClean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OAK</a:t>
              </a:r>
              <a:r>
                <a:rPr lang="ko-KR" altLang="en-US" sz="1100" b="1" dirty="0" smtClean="0">
                  <a:solidFill>
                    <a:srgbClr val="EB7303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지식정보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를 제공할 수 있는 메뉴 인터페이스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 </a:t>
              </a:r>
              <a:r>
                <a:rPr lang="ko-KR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charset="0"/>
                </a:rPr>
                <a:t>제공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endParaRPr>
            </a:p>
          </p:txBody>
        </p:sp>
      </p:grpSp>
      <p:sp>
        <p:nvSpPr>
          <p:cNvPr id="44" name="AutoShape 58"/>
          <p:cNvSpPr>
            <a:spLocks noChangeArrowheads="1"/>
          </p:cNvSpPr>
          <p:nvPr/>
        </p:nvSpPr>
        <p:spPr bwMode="auto">
          <a:xfrm>
            <a:off x="6755429" y="5992862"/>
            <a:ext cx="1922203" cy="353958"/>
          </a:xfrm>
          <a:prstGeom prst="roundRect">
            <a:avLst>
              <a:gd name="adj" fmla="val 30838"/>
            </a:avLst>
          </a:prstGeom>
          <a:pattFill prst="dkDnDiag">
            <a:fgClr>
              <a:srgbClr val="959595"/>
            </a:fgClr>
            <a:bgClr>
              <a:srgbClr val="B2B2B2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just" eaLnBrk="0" hangingPunct="0">
              <a:lnSpc>
                <a:spcPct val="130000"/>
              </a:lnSpc>
              <a:spcAft>
                <a:spcPct val="30000"/>
              </a:spcAft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ct val="30000"/>
              </a:spcAft>
              <a:buSzPct val="90000"/>
              <a:buFont typeface="-윤고딕330" pitchFamily="18" charset="-127"/>
              <a:buChar char="-"/>
              <a:defRPr kumimoji="1" sz="900">
                <a:solidFill>
                  <a:schemeClr val="tx1"/>
                </a:solidFill>
                <a:latin typeface="-윤고딕320" pitchFamily="18" charset="-127"/>
                <a:ea typeface="-윤고딕320" pitchFamily="18" charset="-127"/>
              </a:defRPr>
            </a:lvl2pPr>
            <a:lvl3pPr marL="11430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algn="just" eaLnBrk="0" latinLnBrk="1" hangingPunct="0">
              <a:lnSpc>
                <a:spcPct val="130000"/>
              </a:lnSpc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60000"/>
              <a:buFont typeface="Wingdings 2" pitchFamily="18" charset="2"/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ko-KR" altLang="en-US" sz="1400" b="1" dirty="0" smtClean="0">
                <a:latin typeface="나눔고딕 ExtraBold" charset="-127"/>
                <a:ea typeface="나눔고딕 ExtraBold" charset="-127"/>
              </a:rPr>
              <a:t>스마트</a:t>
            </a:r>
            <a:r>
              <a:rPr lang="en-US" altLang="ko-KR" sz="1400" b="1" dirty="0" smtClean="0">
                <a:latin typeface="나눔고딕 ExtraBold" charset="-127"/>
                <a:ea typeface="나눔고딕 ExtraBold" charset="-127"/>
              </a:rPr>
              <a:t> </a:t>
            </a:r>
            <a:r>
              <a:rPr lang="ko-KR" altLang="en-US" sz="1400" b="1" dirty="0" smtClean="0">
                <a:latin typeface="나눔고딕 ExtraBold" charset="-127"/>
                <a:ea typeface="나눔고딕 ExtraBold" charset="-127"/>
              </a:rPr>
              <a:t>폰</a:t>
            </a:r>
            <a:endParaRPr lang="ko-KR" altLang="ko-KR" sz="1400" b="1" i="0" dirty="0">
              <a:latin typeface="나눔고딕 ExtraBold" charset="-127"/>
              <a:ea typeface="나눔고딕 ExtraBold" charset="-127"/>
            </a:endParaRPr>
          </a:p>
        </p:txBody>
      </p:sp>
      <p:pic>
        <p:nvPicPr>
          <p:cNvPr id="97282" name="Picture 2" descr="C:\Users\kwm\Desktop\2015년 국중OAK사업\2000.과제진행\3. 과제진행\1. 반응형웹\디자인시안(확정)\oak_portal_main_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916" y="2305616"/>
            <a:ext cx="3024336" cy="1963696"/>
          </a:xfrm>
          <a:prstGeom prst="rect">
            <a:avLst/>
          </a:prstGeom>
          <a:noFill/>
        </p:spPr>
      </p:pic>
      <p:pic>
        <p:nvPicPr>
          <p:cNvPr id="46" name="Picture 2" descr="C:\Users\kwm\Desktop\2015년 국중OAK사업\2000.과제진행\3. 과제진행\1. 반응형웹\디자인시안(확정)\oak_portal_main_0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3360" y="4019006"/>
            <a:ext cx="1920512" cy="1138186"/>
          </a:xfrm>
          <a:prstGeom prst="rect">
            <a:avLst/>
          </a:prstGeom>
          <a:noFill/>
        </p:spPr>
      </p:pic>
      <p:pic>
        <p:nvPicPr>
          <p:cNvPr id="47" name="Picture 2" descr="C:\Users\kwm\Desktop\2015년 국중OAK사업\2000.과제진행\3. 과제진행\1. 반응형웹\디자인시안(확정)\oak_portal_main_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5478" y="4269312"/>
            <a:ext cx="776882" cy="1138186"/>
          </a:xfrm>
          <a:prstGeom prst="rect">
            <a:avLst/>
          </a:prstGeom>
          <a:noFill/>
        </p:spPr>
      </p:pic>
      <p:pic>
        <p:nvPicPr>
          <p:cNvPr id="48" name="Picture 2" descr="C:\Users\kwm\Desktop\2015년 국중OAK사업\2000.과제진행\3. 과제진행\1. 반응형웹\디자인시안(확정)\oak_portal_main_0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5263" y="4718673"/>
            <a:ext cx="422462" cy="735480"/>
          </a:xfrm>
          <a:prstGeom prst="rect">
            <a:avLst/>
          </a:prstGeom>
          <a:noFill/>
        </p:spPr>
      </p:pic>
      <p:sp>
        <p:nvSpPr>
          <p:cNvPr id="36" name="직사각형 35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  <a:cs typeface="+mj-cs"/>
              </a:rPr>
              <a:t>검색엔진 최적화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  <a:cs typeface="+mj-cs"/>
              </a:rPr>
              <a:t>(SEO)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charset="-127"/>
              <a:ea typeface="나눔고딕 ExtraBold" charset="-127"/>
              <a:cs typeface="+mj-c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4793326" cy="397368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806" y="2575899"/>
            <a:ext cx="5262194" cy="3889709"/>
          </a:xfrm>
          <a:prstGeom prst="rect">
            <a:avLst/>
          </a:prstGeom>
        </p:spPr>
      </p:pic>
      <p:pic>
        <p:nvPicPr>
          <p:cNvPr id="18" name="그림 17" descr="1.png"/>
          <p:cNvPicPr>
            <a:picLocks noChangeAspect="1"/>
          </p:cNvPicPr>
          <p:nvPr/>
        </p:nvPicPr>
        <p:blipFill>
          <a:blip r:embed="rId5" cstate="print"/>
          <a:srcRect l="12759" t="12759" r="7685" b="4683"/>
          <a:stretch>
            <a:fillRect/>
          </a:stretch>
        </p:blipFill>
        <p:spPr>
          <a:xfrm rot="9138595">
            <a:off x="3683596" y="2770857"/>
            <a:ext cx="1008112" cy="685817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199274" y="1556792"/>
            <a:ext cx="3672408" cy="83099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ko-KR" altLang="en-US" sz="2400" dirty="0" smtClean="0">
                <a:latin typeface="+mj-ea"/>
                <a:ea typeface="+mj-ea"/>
                <a:cs typeface="Arial" pitchFamily="34" charset="0"/>
              </a:rPr>
              <a:t>검색엔진 최적화를 통해</a:t>
            </a:r>
            <a:r>
              <a:rPr lang="en-US" altLang="ko-KR" sz="2400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2400" dirty="0" smtClean="0">
                <a:latin typeface="+mj-ea"/>
                <a:ea typeface="+mj-ea"/>
                <a:cs typeface="Arial" pitchFamily="34" charset="0"/>
              </a:rPr>
              <a:t>연구성과의 유통 증대</a:t>
            </a:r>
            <a:endParaRPr lang="en-US" altLang="ko-KR" sz="24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한국형 저작권 안내시스템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pic>
        <p:nvPicPr>
          <p:cNvPr id="46" name="_x128770008" descr="EMB000016c010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70" y="847803"/>
            <a:ext cx="2753374" cy="445571"/>
          </a:xfrm>
          <a:prstGeom prst="rect">
            <a:avLst/>
          </a:prstGeom>
          <a:noFill/>
        </p:spPr>
      </p:pic>
      <p:sp>
        <p:nvSpPr>
          <p:cNvPr id="48" name="직사각형 47"/>
          <p:cNvSpPr/>
          <p:nvPr/>
        </p:nvSpPr>
        <p:spPr>
          <a:xfrm>
            <a:off x="278104" y="1400391"/>
            <a:ext cx="5839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latin typeface="+mj-ea"/>
                <a:ea typeface="+mj-ea"/>
              </a:rPr>
              <a:t>전 세계의 저널과 출판사에 대한 정보</a:t>
            </a:r>
            <a:r>
              <a:rPr lang="en-US" altLang="ko-KR" sz="1600" b="1" dirty="0" smtClean="0"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latin typeface="+mj-ea"/>
                <a:ea typeface="+mj-ea"/>
              </a:rPr>
              <a:t>저작권 정보 등을 제공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66181" y="6336640"/>
            <a:ext cx="1233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 smtClean="0">
                <a:latin typeface="+mj-ea"/>
                <a:ea typeface="+mj-ea"/>
              </a:rPr>
              <a:t>(2016.3 </a:t>
            </a:r>
            <a:r>
              <a:rPr lang="ko-KR" altLang="en-US" sz="1000" b="1" dirty="0" smtClean="0">
                <a:latin typeface="+mj-ea"/>
                <a:ea typeface="+mj-ea"/>
              </a:rPr>
              <a:t>기준</a:t>
            </a:r>
            <a:r>
              <a:rPr lang="en-US" altLang="ko-KR" sz="1000" b="1" dirty="0" smtClean="0">
                <a:latin typeface="+mj-ea"/>
                <a:ea typeface="+mj-ea"/>
              </a:rPr>
              <a:t>)</a:t>
            </a:r>
            <a:endParaRPr lang="ko-KR" altLang="en-US" sz="1000" b="1" dirty="0">
              <a:latin typeface="+mj-ea"/>
              <a:ea typeface="+mj-ea"/>
            </a:endParaRPr>
          </a:p>
        </p:txBody>
      </p:sp>
      <p:pic>
        <p:nvPicPr>
          <p:cNvPr id="50" name="_x128939544" descr="EMB000016c010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407" y="2907134"/>
            <a:ext cx="4464497" cy="1512168"/>
          </a:xfrm>
          <a:prstGeom prst="rect">
            <a:avLst/>
          </a:prstGeom>
          <a:noFill/>
        </p:spPr>
      </p:pic>
      <p:sp>
        <p:nvSpPr>
          <p:cNvPr id="51" name="직사각형 50"/>
          <p:cNvSpPr/>
          <p:nvPr/>
        </p:nvSpPr>
        <p:spPr>
          <a:xfrm>
            <a:off x="4427983" y="4508731"/>
            <a:ext cx="45720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100" b="1" dirty="0" smtClean="0">
                <a:latin typeface="+mj-ea"/>
                <a:ea typeface="+mj-ea"/>
              </a:rPr>
              <a:t>● </a:t>
            </a:r>
            <a:r>
              <a:rPr lang="en-US" altLang="ko-KR" sz="1100" b="1" dirty="0" smtClean="0">
                <a:solidFill>
                  <a:srgbClr val="00B050"/>
                </a:solidFill>
                <a:latin typeface="+mj-ea"/>
                <a:ea typeface="+mj-ea"/>
              </a:rPr>
              <a:t>GREEN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: </a:t>
            </a:r>
            <a:r>
              <a:rPr lang="ko-KR" altLang="en-US" sz="1100" b="1" dirty="0" smtClean="0">
                <a:latin typeface="+mj-ea"/>
                <a:ea typeface="+mj-ea"/>
              </a:rPr>
              <a:t>심사 전 논문 </a:t>
            </a:r>
            <a:r>
              <a:rPr lang="en-US" altLang="ko-KR" sz="1100" b="1" dirty="0" smtClean="0">
                <a:latin typeface="+mj-ea"/>
                <a:ea typeface="+mj-ea"/>
              </a:rPr>
              <a:t>(pre-print) </a:t>
            </a:r>
            <a:r>
              <a:rPr lang="ko-KR" altLang="en-US" sz="1100" b="1" dirty="0" smtClean="0">
                <a:latin typeface="+mj-ea"/>
                <a:ea typeface="+mj-ea"/>
              </a:rPr>
              <a:t>및 심사 후 논문 </a:t>
            </a:r>
            <a:r>
              <a:rPr lang="en-US" altLang="ko-KR" sz="1100" b="1" dirty="0" smtClean="0">
                <a:latin typeface="+mj-ea"/>
                <a:ea typeface="+mj-ea"/>
              </a:rPr>
              <a:t>(post-print)</a:t>
            </a:r>
            <a:r>
              <a:rPr lang="ko-KR" altLang="en-US" sz="1100" b="1" dirty="0" smtClean="0">
                <a:latin typeface="+mj-ea"/>
                <a:ea typeface="+mj-ea"/>
              </a:rPr>
              <a:t>의</a:t>
            </a:r>
            <a:endParaRPr lang="en-US" altLang="ko-KR" sz="1100" b="1" dirty="0" smtClean="0"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100" b="1" dirty="0" smtClean="0">
                <a:latin typeface="+mj-ea"/>
                <a:ea typeface="+mj-ea"/>
              </a:rPr>
              <a:t>  </a:t>
            </a:r>
            <a:r>
              <a:rPr lang="ko-KR" altLang="en-US" sz="1100" b="1" dirty="0" smtClean="0">
                <a:latin typeface="+mj-ea"/>
                <a:ea typeface="+mj-ea"/>
              </a:rPr>
              <a:t> 셀프아카이빙이 가능</a:t>
            </a:r>
          </a:p>
          <a:p>
            <a:pPr algn="l">
              <a:lnSpc>
                <a:spcPct val="150000"/>
              </a:lnSpc>
            </a:pPr>
            <a:r>
              <a:rPr lang="ko-KR" altLang="en-US" sz="1100" b="1" dirty="0" smtClean="0">
                <a:latin typeface="+mj-ea"/>
                <a:ea typeface="+mj-ea"/>
              </a:rPr>
              <a:t>● </a:t>
            </a:r>
            <a:r>
              <a:rPr lang="en-US" altLang="ko-KR" sz="1100" b="1" dirty="0" smtClean="0">
                <a:solidFill>
                  <a:srgbClr val="1D7BE5"/>
                </a:solidFill>
                <a:latin typeface="+mj-ea"/>
                <a:ea typeface="+mj-ea"/>
              </a:rPr>
              <a:t>BLUE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: </a:t>
            </a:r>
            <a:r>
              <a:rPr lang="ko-KR" altLang="en-US" sz="1100" b="1" dirty="0" smtClean="0">
                <a:latin typeface="+mj-ea"/>
                <a:ea typeface="+mj-ea"/>
              </a:rPr>
              <a:t>심사 후 논문 </a:t>
            </a:r>
            <a:r>
              <a:rPr lang="en-US" altLang="ko-KR" sz="1100" b="1" dirty="0" smtClean="0">
                <a:latin typeface="+mj-ea"/>
                <a:ea typeface="+mj-ea"/>
              </a:rPr>
              <a:t>(post-print) </a:t>
            </a:r>
            <a:r>
              <a:rPr lang="ko-KR" altLang="en-US" sz="1100" b="1" dirty="0" err="1" smtClean="0">
                <a:latin typeface="+mj-ea"/>
                <a:ea typeface="+mj-ea"/>
              </a:rPr>
              <a:t>셀프</a:t>
            </a:r>
            <a:r>
              <a:rPr lang="ko-KR" altLang="en-US" sz="1100" b="1" dirty="0" smtClean="0">
                <a:latin typeface="+mj-ea"/>
                <a:ea typeface="+mj-ea"/>
              </a:rPr>
              <a:t> </a:t>
            </a:r>
            <a:r>
              <a:rPr lang="ko-KR" altLang="en-US" sz="1100" b="1" dirty="0" err="1" smtClean="0">
                <a:latin typeface="+mj-ea"/>
                <a:ea typeface="+mj-ea"/>
              </a:rPr>
              <a:t>아카이빙이</a:t>
            </a:r>
            <a:r>
              <a:rPr lang="ko-KR" altLang="en-US" sz="1100" b="1" dirty="0" smtClean="0">
                <a:latin typeface="+mj-ea"/>
                <a:ea typeface="+mj-ea"/>
              </a:rPr>
              <a:t> 가능</a:t>
            </a:r>
          </a:p>
          <a:p>
            <a:pPr algn="l">
              <a:lnSpc>
                <a:spcPct val="150000"/>
              </a:lnSpc>
            </a:pPr>
            <a:r>
              <a:rPr lang="ko-KR" altLang="en-US" sz="1100" b="1" dirty="0" smtClean="0">
                <a:latin typeface="+mj-ea"/>
                <a:ea typeface="+mj-ea"/>
              </a:rPr>
              <a:t>● </a:t>
            </a:r>
            <a:r>
              <a:rPr lang="en-US" altLang="ko-KR" sz="1100" b="1" dirty="0" smtClean="0">
                <a:solidFill>
                  <a:srgbClr val="EB7303"/>
                </a:solidFill>
                <a:latin typeface="+mj-ea"/>
                <a:ea typeface="+mj-ea"/>
              </a:rPr>
              <a:t>YELLOW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: </a:t>
            </a:r>
            <a:r>
              <a:rPr lang="ko-KR" altLang="en-US" sz="1100" b="1" dirty="0" smtClean="0">
                <a:latin typeface="+mj-ea"/>
                <a:ea typeface="+mj-ea"/>
              </a:rPr>
              <a:t>심사 전 논문 </a:t>
            </a:r>
            <a:r>
              <a:rPr lang="en-US" altLang="ko-KR" sz="1100" b="1" dirty="0" smtClean="0">
                <a:latin typeface="+mj-ea"/>
                <a:ea typeface="+mj-ea"/>
              </a:rPr>
              <a:t>(pre-print) </a:t>
            </a:r>
            <a:r>
              <a:rPr lang="ko-KR" altLang="en-US" sz="1100" b="1" dirty="0" err="1" smtClean="0">
                <a:latin typeface="+mj-ea"/>
                <a:ea typeface="+mj-ea"/>
              </a:rPr>
              <a:t>셀프</a:t>
            </a:r>
            <a:r>
              <a:rPr lang="ko-KR" altLang="en-US" sz="1100" b="1" dirty="0" smtClean="0">
                <a:latin typeface="+mj-ea"/>
                <a:ea typeface="+mj-ea"/>
              </a:rPr>
              <a:t> </a:t>
            </a:r>
            <a:r>
              <a:rPr lang="ko-KR" altLang="en-US" sz="1100" b="1" dirty="0" err="1" smtClean="0">
                <a:latin typeface="+mj-ea"/>
                <a:ea typeface="+mj-ea"/>
              </a:rPr>
              <a:t>아카이빙이</a:t>
            </a:r>
            <a:r>
              <a:rPr lang="ko-KR" altLang="en-US" sz="1100" b="1" dirty="0" smtClean="0">
                <a:latin typeface="+mj-ea"/>
                <a:ea typeface="+mj-ea"/>
              </a:rPr>
              <a:t> 가능</a:t>
            </a:r>
          </a:p>
          <a:p>
            <a:pPr algn="l">
              <a:lnSpc>
                <a:spcPct val="150000"/>
              </a:lnSpc>
            </a:pPr>
            <a:r>
              <a:rPr lang="ko-KR" altLang="en-US" sz="1100" b="1" dirty="0" smtClean="0">
                <a:latin typeface="+mj-ea"/>
                <a:ea typeface="+mj-ea"/>
              </a:rPr>
              <a:t>● </a:t>
            </a:r>
            <a:r>
              <a:rPr lang="en-US" altLang="ko-KR" sz="1100" b="1" dirty="0" smtClean="0">
                <a:latin typeface="+mj-ea"/>
                <a:ea typeface="+mj-ea"/>
              </a:rPr>
              <a:t>WHITE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: </a:t>
            </a:r>
            <a:r>
              <a:rPr lang="ko-KR" altLang="en-US" sz="1100" b="1" dirty="0" err="1" smtClean="0">
                <a:latin typeface="+mj-ea"/>
                <a:ea typeface="+mj-ea"/>
              </a:rPr>
              <a:t>아카이빙</a:t>
            </a:r>
            <a:r>
              <a:rPr lang="ko-KR" altLang="en-US" sz="1100" b="1" dirty="0" smtClean="0">
                <a:latin typeface="+mj-ea"/>
                <a:ea typeface="+mj-ea"/>
              </a:rPr>
              <a:t> 불가능</a:t>
            </a:r>
            <a:endParaRPr lang="ko-KR" altLang="en-US" sz="1100" b="1" dirty="0">
              <a:latin typeface="+mj-ea"/>
              <a:ea typeface="+mj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19000" y="2399887"/>
            <a:ext cx="3792960" cy="3858375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44670" y="2414205"/>
            <a:ext cx="366935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SHERAPA/</a:t>
            </a:r>
            <a:r>
              <a:rPr lang="en-US" altLang="ko-KR" sz="1400" b="1" dirty="0" err="1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RoMEO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서비스 현황 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(2,185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b="1" dirty="0">
              <a:solidFill>
                <a:schemeClr val="accent3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364360" y="2399887"/>
            <a:ext cx="4528120" cy="3858375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4427984" y="2414205"/>
            <a:ext cx="442792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SHERPA/</a:t>
            </a:r>
            <a:r>
              <a:rPr lang="en-US" altLang="ko-KR" sz="1400" b="1" dirty="0" err="1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RoMEO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저작권 정책</a:t>
            </a:r>
            <a:endParaRPr lang="ko-KR" altLang="en-US" sz="1400" b="1" dirty="0">
              <a:solidFill>
                <a:schemeClr val="accent3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92945"/>
            <a:ext cx="3203848" cy="12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670" y="2733645"/>
            <a:ext cx="3638978" cy="337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7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한국형 저작권 안내시스템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66181" y="6336640"/>
            <a:ext cx="1233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 smtClean="0">
                <a:latin typeface="+mj-ea"/>
                <a:ea typeface="+mj-ea"/>
              </a:rPr>
              <a:t>(2016.3 </a:t>
            </a:r>
            <a:r>
              <a:rPr lang="ko-KR" altLang="en-US" sz="1000" b="1" dirty="0" smtClean="0">
                <a:latin typeface="+mj-ea"/>
                <a:ea typeface="+mj-ea"/>
              </a:rPr>
              <a:t>기준</a:t>
            </a:r>
            <a:r>
              <a:rPr lang="en-US" altLang="ko-KR" sz="1000" b="1" dirty="0" smtClean="0">
                <a:latin typeface="+mj-ea"/>
                <a:ea typeface="+mj-ea"/>
              </a:rPr>
              <a:t>)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46421"/>
            <a:ext cx="6321498" cy="47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1038634" y="615424"/>
            <a:ext cx="745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ko-KR" altLang="en-US" sz="2400" b="1" spc="-150" dirty="0" smtClean="0">
                <a:latin typeface="+mj-ea"/>
                <a:ea typeface="+mj-ea"/>
              </a:rPr>
              <a:t>한국형 저작권 안내시스템 개발 </a:t>
            </a:r>
            <a:r>
              <a:rPr lang="en-US" altLang="ko-KR" sz="2400" b="1" spc="-150" dirty="0" smtClean="0">
                <a:latin typeface="+mj-ea"/>
                <a:ea typeface="+mj-ea"/>
              </a:rPr>
              <a:t>: 2016</a:t>
            </a:r>
            <a:r>
              <a:rPr lang="ko-KR" altLang="en-US" sz="2400" b="1" spc="-150" dirty="0" smtClean="0">
                <a:latin typeface="+mj-ea"/>
                <a:ea typeface="+mj-ea"/>
              </a:rPr>
              <a:t>년 시범운영</a:t>
            </a:r>
            <a:endParaRPr lang="en-US" altLang="ko-KR" sz="2400" b="1" spc="-150" dirty="0" smtClean="0">
              <a:latin typeface="+mj-ea"/>
              <a:ea typeface="+mj-ea"/>
            </a:endParaRPr>
          </a:p>
          <a:p>
            <a:pPr lvl="0" algn="l"/>
            <a:r>
              <a:rPr lang="en-US" altLang="ko-KR" sz="2400" b="1" spc="-150" dirty="0" smtClean="0">
                <a:latin typeface="+mj-ea"/>
                <a:ea typeface="+mj-ea"/>
              </a:rPr>
              <a:t>KJCI (Korea Journal Copyright Information)</a:t>
            </a:r>
            <a:endParaRPr lang="ko-KR" altLang="en-US" sz="2400" b="1" spc="-15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한국형 저작권 안내시스템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82007" y="260648"/>
            <a:ext cx="298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□□□■□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OAK Portal / OAK Central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71600" y="931947"/>
            <a:ext cx="817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ko-KR" altLang="en-US" sz="2400" b="1" dirty="0" smtClean="0">
                <a:latin typeface="+mj-ea"/>
                <a:ea typeface="+mj-ea"/>
              </a:rPr>
              <a:t>학회 투고규정 및 저작권 정책 확인 가능</a:t>
            </a:r>
            <a:endParaRPr lang="en-US" altLang="ko-KR" sz="2400" b="1" dirty="0" smtClean="0">
              <a:latin typeface="+mj-ea"/>
              <a:ea typeface="+mj-ea"/>
            </a:endParaRPr>
          </a:p>
          <a:p>
            <a:pPr lvl="0" algn="l"/>
            <a:endParaRPr lang="en-US" altLang="ko-KR" sz="1000" b="1" dirty="0" smtClean="0">
              <a:latin typeface="+mj-ea"/>
              <a:ea typeface="+mj-ea"/>
            </a:endParaRPr>
          </a:p>
          <a:p>
            <a:pPr algn="l"/>
            <a:r>
              <a:rPr lang="en-US" altLang="ko-KR" sz="2400" b="1" spc="-150" dirty="0" smtClean="0">
                <a:latin typeface="+mj-ea"/>
                <a:ea typeface="+mj-ea"/>
              </a:rPr>
              <a:t>SHERPA </a:t>
            </a:r>
            <a:r>
              <a:rPr lang="en-US" altLang="ko-KR" sz="2400" b="1" spc="-150" dirty="0" err="1" smtClean="0">
                <a:latin typeface="+mj-ea"/>
                <a:ea typeface="+mj-ea"/>
              </a:rPr>
              <a:t>RoMEO</a:t>
            </a:r>
            <a:r>
              <a:rPr lang="en-US" altLang="ko-KR" sz="2400" b="1" spc="-150" dirty="0" smtClean="0">
                <a:latin typeface="+mj-ea"/>
                <a:ea typeface="+mj-ea"/>
              </a:rPr>
              <a:t> / KISTI / NRF(</a:t>
            </a:r>
            <a:r>
              <a:rPr lang="ko-KR" altLang="en-US" sz="2400" b="1" spc="-150" dirty="0" smtClean="0">
                <a:latin typeface="+mj-ea"/>
                <a:ea typeface="+mj-ea"/>
              </a:rPr>
              <a:t>한국연구재단</a:t>
            </a:r>
            <a:r>
              <a:rPr lang="en-US" altLang="ko-KR" sz="2400" b="1" spc="-150" dirty="0" smtClean="0">
                <a:latin typeface="+mj-ea"/>
                <a:ea typeface="+mj-ea"/>
              </a:rPr>
              <a:t>) </a:t>
            </a:r>
            <a:r>
              <a:rPr lang="ko-KR" altLang="en-US" sz="2400" b="1" spc="-150" dirty="0" smtClean="0">
                <a:latin typeface="+mj-ea"/>
                <a:ea typeface="+mj-ea"/>
              </a:rPr>
              <a:t>데이터 연계</a:t>
            </a:r>
          </a:p>
        </p:txBody>
      </p:sp>
      <p:pic>
        <p:nvPicPr>
          <p:cNvPr id="24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87461" cy="287461"/>
          </a:xfrm>
          <a:prstGeom prst="rect">
            <a:avLst/>
          </a:prstGeom>
          <a:noFill/>
        </p:spPr>
      </p:pic>
      <p:pic>
        <p:nvPicPr>
          <p:cNvPr id="26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87461" cy="287461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6842918" cy="407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264696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2015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년 운영기관협의회  결과 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-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워크숍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342" y="692696"/>
            <a:ext cx="7547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일시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cs typeface="Arial" pitchFamily="34" charset="0"/>
              </a:rPr>
              <a:t>‘15.07.28 /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장소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cs typeface="Arial" pitchFamily="34" charset="0"/>
              </a:rPr>
              <a:t>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국립중앙도서관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내용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운영기관 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커스터마이징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지원계획 발표 및 의견수렴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        신규 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리포지터리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보급 설명회 및 의견수렴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        최신 동향 및 우수 기관 사례 발표</a:t>
            </a:r>
            <a:endParaRPr lang="ko-KR" altLang="en-US" sz="2200" b="1" dirty="0">
              <a:ln>
                <a:noFill/>
                <a:prstDash val="solid"/>
              </a:ln>
              <a:latin typeface="+mn-ea"/>
              <a:cs typeface="Arial" pitchFamily="34" charset="0"/>
            </a:endParaRPr>
          </a:p>
        </p:txBody>
      </p:sp>
      <p:pic>
        <p:nvPicPr>
          <p:cNvPr id="1026" name="Picture 2" descr="F:\DCIM\100NIKON\DSCN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48" y="3041294"/>
            <a:ext cx="4127020" cy="3052002"/>
          </a:xfrm>
          <a:prstGeom prst="rect">
            <a:avLst/>
          </a:prstGeom>
          <a:noFill/>
        </p:spPr>
      </p:pic>
      <p:pic>
        <p:nvPicPr>
          <p:cNvPr id="1027" name="Picture 3" descr="F:\DCIM\100NIKON\DSCN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355" y="2998702"/>
            <a:ext cx="4126125" cy="3094594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5975778" y="260648"/>
            <a:ext cx="2794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거버넌스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홍보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81" y="835888"/>
            <a:ext cx="287461" cy="287461"/>
          </a:xfrm>
          <a:prstGeom prst="rect">
            <a:avLst/>
          </a:prstGeom>
          <a:noFill/>
        </p:spPr>
      </p:pic>
      <p:pic>
        <p:nvPicPr>
          <p:cNvPr id="16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131" y="1341339"/>
            <a:ext cx="287461" cy="287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8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2015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년 </a:t>
            </a:r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OAK </a:t>
            </a:r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협약식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및 설명회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726101"/>
            <a:ext cx="754752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일시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‘15.09.18 /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장소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디지털도서관 세미나실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내용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OAK 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리포지터토리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신규기관 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협약식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(10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개기관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         </a:t>
            </a:r>
            <a:r>
              <a:rPr lang="ko-KR" altLang="en-US" sz="2200" b="1" dirty="0" err="1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리포지터리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보급일정 안내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       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신규 협약기관 의견수렴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endParaRPr lang="ko-KR" altLang="en-US" sz="2200" b="1" dirty="0">
              <a:ln>
                <a:noFill/>
                <a:prstDash val="solid"/>
              </a:ln>
              <a:latin typeface="+mn-ea"/>
              <a:cs typeface="Arial" pitchFamily="34" charset="0"/>
            </a:endParaRPr>
          </a:p>
        </p:txBody>
      </p:sp>
      <p:pic>
        <p:nvPicPr>
          <p:cNvPr id="2050" name="Picture 2" descr="C:\Users\Administrator\Pictures\14425393807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27" y="2996952"/>
            <a:ext cx="4712213" cy="2520280"/>
          </a:xfrm>
          <a:prstGeom prst="rect">
            <a:avLst/>
          </a:prstGeom>
          <a:noFill/>
        </p:spPr>
      </p:pic>
      <p:pic>
        <p:nvPicPr>
          <p:cNvPr id="2051" name="Picture 3" descr="C:\Users\Administrator\Pictures\14425393809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532" y="2996952"/>
            <a:ext cx="3903416" cy="252028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5975778" y="260648"/>
            <a:ext cx="2794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거버넌스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홍보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107" y="909291"/>
            <a:ext cx="287461" cy="287461"/>
          </a:xfrm>
          <a:prstGeom prst="rect">
            <a:avLst/>
          </a:prstGeom>
          <a:noFill/>
        </p:spPr>
      </p:pic>
      <p:pic>
        <p:nvPicPr>
          <p:cNvPr id="1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3347"/>
            <a:ext cx="287461" cy="287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8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초대장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15424"/>
            <a:ext cx="4860032" cy="6242576"/>
          </a:xfrm>
          <a:prstGeom prst="rect">
            <a:avLst/>
          </a:prstGeom>
        </p:spPr>
      </p:pic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2015 OAK </a:t>
            </a:r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컨퍼런스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836712"/>
            <a:ext cx="396044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일시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 ‘15.10.27(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화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장소 </a:t>
            </a:r>
            <a:r>
              <a:rPr lang="en-US" altLang="ko-KR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</a:t>
            </a:r>
            <a:r>
              <a:rPr lang="ko-KR" altLang="en-US" sz="2200" b="1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국제회의장</a:t>
            </a:r>
            <a:endParaRPr lang="en-US" altLang="ko-KR" sz="2200" b="1" dirty="0" smtClean="0">
              <a:ln>
                <a:noFill/>
                <a:prstDash val="solid"/>
              </a:ln>
              <a:latin typeface="+mj-ea"/>
              <a:ea typeface="+mj-ea"/>
              <a:cs typeface="Arial" pitchFamily="34" charset="0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spc="-300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주제 </a:t>
            </a:r>
            <a:r>
              <a:rPr lang="en-US" altLang="ko-KR" sz="2200" b="1" spc="-300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: </a:t>
            </a:r>
            <a:r>
              <a:rPr lang="en-US" altLang="ko-KR" sz="2000" b="1" spc="-300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OA</a:t>
            </a:r>
            <a:r>
              <a:rPr lang="ko-KR" altLang="en-US" sz="2000" b="1" spc="-300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활성화를 위한 저작권의 이해</a:t>
            </a:r>
            <a:r>
              <a:rPr lang="en-US" altLang="ko-KR" sz="2000" b="1" spc="-300" dirty="0" smtClean="0">
                <a:ln>
                  <a:noFill/>
                  <a:prstDash val="solid"/>
                </a:ln>
                <a:latin typeface="+mj-ea"/>
                <a:ea typeface="+mj-ea"/>
                <a:cs typeface="Arial" pitchFamily="34" charset="0"/>
              </a:rPr>
              <a:t> 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200" b="1" kern="100" spc="-10" dirty="0" smtClean="0">
                <a:latin typeface="+mj-ea"/>
                <a:ea typeface="+mj-ea"/>
              </a:rPr>
              <a:t>내용</a:t>
            </a:r>
            <a:endParaRPr lang="en-US" altLang="ko-KR" sz="2200" b="1" kern="100" spc="-10" dirty="0" smtClean="0">
              <a:latin typeface="+mj-ea"/>
              <a:ea typeface="+mj-ea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000" b="1" kern="100" spc="-300" dirty="0" smtClean="0">
                <a:latin typeface="+mj-ea"/>
                <a:ea typeface="+mj-ea"/>
              </a:rPr>
              <a:t>Repository and Copyright Policy in Japan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1900" b="1" kern="100" spc="-300" dirty="0" smtClean="0">
                <a:latin typeface="+mj-ea"/>
                <a:ea typeface="+mj-ea"/>
              </a:rPr>
              <a:t>학술지 저작권 및 이용허락정책 안내 모형</a:t>
            </a:r>
            <a:endParaRPr lang="en-US" altLang="ko-KR" sz="1900" spc="-300" dirty="0" smtClean="0">
              <a:latin typeface="+mj-ea"/>
              <a:ea typeface="+mj-ea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100" b="1" kern="0" spc="-100" dirty="0" smtClean="0">
                <a:latin typeface="+mj-ea"/>
                <a:ea typeface="+mj-ea"/>
              </a:rPr>
              <a:t>학술지 저작권의 이해 및 동향</a:t>
            </a:r>
            <a:endParaRPr lang="ko-KR" altLang="en-US" sz="2100" dirty="0" smtClean="0">
              <a:latin typeface="+mj-ea"/>
              <a:ea typeface="+mj-ea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100" b="1" kern="0" spc="-100" dirty="0" smtClean="0">
                <a:latin typeface="+mj-ea"/>
                <a:ea typeface="+mj-ea"/>
              </a:rPr>
              <a:t>포항공과대학교 운영사례</a:t>
            </a:r>
            <a:endParaRPr lang="en-US" altLang="ko-KR" sz="2100" b="1" dirty="0" smtClean="0">
              <a:latin typeface="+mj-ea"/>
              <a:ea typeface="+mj-ea"/>
            </a:endParaRPr>
          </a:p>
        </p:txBody>
      </p:sp>
      <p:pic>
        <p:nvPicPr>
          <p:cNvPr id="22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3307"/>
            <a:ext cx="287461" cy="287461"/>
          </a:xfrm>
          <a:prstGeom prst="rect">
            <a:avLst/>
          </a:prstGeom>
          <a:noFill/>
        </p:spPr>
      </p:pic>
      <p:pic>
        <p:nvPicPr>
          <p:cNvPr id="23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5355"/>
            <a:ext cx="287461" cy="287461"/>
          </a:xfrm>
          <a:prstGeom prst="rect">
            <a:avLst/>
          </a:prstGeom>
          <a:noFill/>
        </p:spPr>
      </p:pic>
      <p:pic>
        <p:nvPicPr>
          <p:cNvPr id="2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287461" cy="287461"/>
          </a:xfrm>
          <a:prstGeom prst="rect">
            <a:avLst/>
          </a:prstGeom>
          <a:noFill/>
        </p:spPr>
      </p:pic>
      <p:pic>
        <p:nvPicPr>
          <p:cNvPr id="26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75" y="2565475"/>
            <a:ext cx="287461" cy="287461"/>
          </a:xfrm>
          <a:prstGeom prst="rect">
            <a:avLst/>
          </a:prstGeom>
          <a:noFill/>
        </p:spPr>
      </p:pic>
      <p:sp>
        <p:nvSpPr>
          <p:cNvPr id="49" name="직사각형 48"/>
          <p:cNvSpPr/>
          <p:nvPr/>
        </p:nvSpPr>
        <p:spPr>
          <a:xfrm>
            <a:off x="5975778" y="260648"/>
            <a:ext cx="2794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OAK </a:t>
            </a:r>
            <a:r>
              <a:rPr lang="ko-KR" altLang="en-US" sz="1200" b="1" dirty="0" err="1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거버넌스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구축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홍보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2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1"/>
          <p:cNvSpPr txBox="1">
            <a:spLocks/>
          </p:cNvSpPr>
          <p:nvPr/>
        </p:nvSpPr>
        <p:spPr>
          <a:xfrm>
            <a:off x="611560" y="0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Open Access </a:t>
            </a:r>
            <a:r>
              <a:rPr lang="ko-KR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정의 </a:t>
            </a:r>
            <a:endParaRPr lang="en-US" altLang="ko-K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5485" y="1124744"/>
            <a:ext cx="40324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BOAI 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선언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(Budapest Open Access </a:t>
            </a:r>
            <a:r>
              <a:rPr lang="en-US" altLang="ko-KR" sz="24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Onitiative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2002)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이용자들이 온라인에서 무료로 접근할 수 있고</a:t>
            </a:r>
            <a:endParaRPr lang="en-US" altLang="ko-KR" sz="24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자유롭게 다운로드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복제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인쇄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등이 가능하도록</a:t>
            </a:r>
            <a:endParaRPr lang="en-US" altLang="ko-KR" sz="24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생산자가 기술적 경제적 법적</a:t>
            </a:r>
            <a:endParaRPr lang="en-US" altLang="ko-KR" sz="24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장벽을 제거한 학술정보 출판유통모형</a:t>
            </a:r>
            <a:endParaRPr lang="en-US" altLang="ko-KR" sz="24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72027" y="26064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31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287461" cy="28746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83568" y="1124744"/>
            <a:ext cx="36004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ctr">
              <a:lnSpc>
                <a:spcPct val="150000"/>
              </a:lnSpc>
              <a:defRPr/>
            </a:pP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법적 경제적 기술적 장벽 없이 전 세계 누구나 자유롭게 무료로 학술정보에</a:t>
            </a:r>
            <a:endParaRPr lang="en-US" altLang="ko-KR" sz="24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4763" algn="ctr">
              <a:lnSpc>
                <a:spcPct val="150000"/>
              </a:lnSpc>
              <a:defRPr/>
            </a:pPr>
            <a:r>
              <a:rPr lang="ko-KR" altLang="en-US" sz="24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접근할수</a:t>
            </a:r>
            <a:r>
              <a:rPr lang="ko-KR" altLang="en-US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있도록 하자</a:t>
            </a: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en-US" altLang="ko-KR" sz="2400" b="1" dirty="0">
              <a:ln>
                <a:noFill/>
                <a:prstDash val="solid"/>
              </a:ln>
              <a:solidFill>
                <a:srgbClr val="444444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3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87461" cy="287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5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1"/>
          <p:cNvSpPr txBox="1">
            <a:spLocks/>
          </p:cNvSpPr>
          <p:nvPr/>
        </p:nvSpPr>
        <p:spPr>
          <a:xfrm>
            <a:off x="611560" y="0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Open Access  </a:t>
            </a:r>
            <a:r>
              <a:rPr lang="ko-KR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확산 방식</a:t>
            </a:r>
            <a:endParaRPr lang="en-US" altLang="ko-K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5485" y="2100205"/>
            <a:ext cx="3348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4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 Access Repository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672027" y="26064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31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293" y="2312818"/>
            <a:ext cx="287461" cy="28746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7828" y="2133405"/>
            <a:ext cx="3600400" cy="57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ctr">
              <a:lnSpc>
                <a:spcPct val="150000"/>
              </a:lnSpc>
              <a:defRPr/>
            </a:pPr>
            <a:r>
              <a:rPr lang="en-US" altLang="ko-KR" sz="2400" b="1" dirty="0" smtClean="0">
                <a:ln>
                  <a:noFill/>
                  <a:prstDash val="solid"/>
                </a:ln>
                <a:solidFill>
                  <a:srgbClr val="44444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Open Access Journal</a:t>
            </a:r>
            <a:endParaRPr lang="en-US" altLang="ko-KR" sz="2400" b="1" dirty="0">
              <a:ln>
                <a:noFill/>
                <a:prstDash val="solid"/>
              </a:ln>
              <a:solidFill>
                <a:srgbClr val="444444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3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99" y="2312818"/>
            <a:ext cx="287461" cy="2874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3732" y="2746536"/>
            <a:ext cx="4068228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무료 공개 학술지 모형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2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차 저작물 저작에 대한 허락 불필요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학술지 출판 방법</a:t>
            </a:r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기존 유료 학술지의 </a:t>
            </a:r>
            <a:r>
              <a:rPr lang="en-US" altLang="ko-KR" sz="16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16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전환 </a:t>
            </a:r>
            <a:endParaRPr lang="en-US" altLang="ko-KR" sz="16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</a:rPr>
              <a:t>신규 </a:t>
            </a:r>
            <a:r>
              <a:rPr lang="en-US" altLang="ko-KR" sz="1600" dirty="0" smtClean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1600" dirty="0" smtClean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</a:rPr>
              <a:t>학회지 창간</a:t>
            </a:r>
            <a:endParaRPr lang="en-US" altLang="ko-KR" sz="1600" dirty="0" smtClean="0">
              <a:solidFill>
                <a:srgbClr val="92D050"/>
              </a:solidFill>
              <a:latin typeface="HY견고딕" pitchFamily="18" charset="-127"/>
              <a:ea typeface="HY견고딕" pitchFamily="18" charset="-127"/>
            </a:endParaRPr>
          </a:p>
          <a:p>
            <a:pPr algn="l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DOAJ (Directory Of Open Access Journal) : 11,362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종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우리나라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58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종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SHERPA/ROMEO : 2085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종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학술지별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저작권 정책 공개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KJCI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한국형 저작권 안내시스템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3" y="2746536"/>
            <a:ext cx="4104456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대학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연구소 등 기관 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내부에서 생산한 학술 및  </a:t>
            </a: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지식콘텐츠를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자체 </a:t>
            </a:r>
            <a:r>
              <a:rPr lang="ko-KR" altLang="en-US" sz="16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수집후</a:t>
            </a:r>
            <a:r>
              <a:rPr lang="ko-KR" altLang="en-US" sz="16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외부 공개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저널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학위논문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보고서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등 다양화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기관리포지터리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구축 방법</a:t>
            </a:r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OAK </a:t>
            </a:r>
            <a:r>
              <a:rPr lang="ko-KR" altLang="en-US" sz="16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리포지터리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사업 공모 참여</a:t>
            </a:r>
            <a:endParaRPr lang="en-US" altLang="ko-KR" sz="1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Dspace</a:t>
            </a:r>
            <a:r>
              <a:rPr lang="en-US" altLang="ko-KR" sz="16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Eprints</a:t>
            </a:r>
            <a:r>
              <a:rPr lang="en-US" altLang="ko-KR" sz="16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오픈소스</a:t>
            </a:r>
            <a:r>
              <a:rPr lang="ko-KR" altLang="en-US" sz="16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활용</a:t>
            </a:r>
            <a:r>
              <a:rPr lang="en-US" altLang="ko-KR" sz="1600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DOAR (Directory of Open Access Repository) : 3,017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우리나라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28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(+8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준비중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vl="1" algn="l">
              <a:buFont typeface="Arial" pitchFamily="34" charset="0"/>
              <a:buChar char="•"/>
            </a:pP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OAK Portal :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국내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리포지터리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통합 검색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(46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만건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3" name="1/2 액자 12"/>
          <p:cNvSpPr/>
          <p:nvPr/>
        </p:nvSpPr>
        <p:spPr>
          <a:xfrm rot="2750448">
            <a:off x="4541208" y="1120761"/>
            <a:ext cx="1529854" cy="1564760"/>
          </a:xfrm>
          <a:prstGeom prst="halfFram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196020" y="809327"/>
            <a:ext cx="1872208" cy="117784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771800" y="1091544"/>
            <a:ext cx="792088" cy="683013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29" y="2198641"/>
            <a:ext cx="5829969" cy="376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제목 1"/>
          <p:cNvSpPr txBox="1">
            <a:spLocks/>
          </p:cNvSpPr>
          <p:nvPr/>
        </p:nvSpPr>
        <p:spPr>
          <a:xfrm>
            <a:off x="611560" y="0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Open </a:t>
            </a:r>
            <a:r>
              <a:rPr lang="en-US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Access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저널 출판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7132" y="688484"/>
            <a:ext cx="7691171" cy="9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학술지를 무료로 이용하고 복제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차적 저작물 </a:t>
            </a:r>
            <a:r>
              <a:rPr lang="ko-KR" altLang="en-US" sz="20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작성등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저작권자의 허락을 받을 필요가 없는 학술지 유통 모형</a:t>
            </a:r>
            <a:endParaRPr lang="en-US" altLang="ko-KR" sz="20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18116" y="1644643"/>
            <a:ext cx="82258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DOAJ(</a:t>
            </a:r>
            <a:r>
              <a:rPr lang="en-US" altLang="ko-KR" sz="2000" b="1" dirty="0" smtClean="0"/>
              <a:t>Directory of Open Access Journals) :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총 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11,362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 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OA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저널 등록 </a:t>
            </a:r>
            <a:endParaRPr lang="en-US" altLang="ko-KR" sz="20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29" y="879103"/>
            <a:ext cx="287461" cy="287461"/>
          </a:xfrm>
          <a:prstGeom prst="rect">
            <a:avLst/>
          </a:prstGeom>
          <a:noFill/>
        </p:spPr>
      </p:pic>
      <p:pic>
        <p:nvPicPr>
          <p:cNvPr id="25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29" y="1844824"/>
            <a:ext cx="287461" cy="287461"/>
          </a:xfrm>
          <a:prstGeom prst="rect">
            <a:avLst/>
          </a:prstGeom>
          <a:noFill/>
        </p:spPr>
      </p:pic>
      <p:sp>
        <p:nvSpPr>
          <p:cNvPr id="28" name="직사각형 27"/>
          <p:cNvSpPr/>
          <p:nvPr/>
        </p:nvSpPr>
        <p:spPr>
          <a:xfrm>
            <a:off x="6672027" y="26064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851920" y="2852936"/>
            <a:ext cx="1296144" cy="2880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2016. 3.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97798" y="2852936"/>
            <a:ext cx="2846202" cy="2862322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DOAJ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 데이터를 기반으로 국가별로 오픈액세스 저널의 분포 정보를 제공</a:t>
            </a:r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미국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(1,052),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브라질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(1,097),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영국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(789)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순으로 미국과 유럽이 활발히 진행 </a:t>
            </a:r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한국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(58),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일본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(97),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중국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(70),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인도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(541), 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인도네시아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(320)</a:t>
            </a:r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1"/>
          <p:cNvSpPr txBox="1">
            <a:spLocks/>
          </p:cNvSpPr>
          <p:nvPr/>
        </p:nvSpPr>
        <p:spPr>
          <a:xfrm>
            <a:off x="467829" y="-31096"/>
            <a:ext cx="468052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</a:rPr>
              <a:t>Open Access </a:t>
            </a:r>
            <a:r>
              <a:rPr lang="ko-KR" alt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</a:rPr>
              <a:t>리포지터리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</a:rPr>
              <a:t> 운영</a:t>
            </a:r>
            <a:endParaRPr lang="en-US" altLang="ko-K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charset="-127"/>
              <a:ea typeface="나눔고딕 ExtraBold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52261" y="778232"/>
            <a:ext cx="79071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fla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 indent="4763" algn="l">
              <a:lnSpc>
                <a:spcPct val="150000"/>
              </a:lnSpc>
              <a:defRPr/>
            </a:pP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대학이나 연구기관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공공기관 등이 내부에서 생산한 학술 및 </a:t>
            </a:r>
            <a:r>
              <a:rPr lang="ko-KR" altLang="en-US" sz="20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지식콘텐츠를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기관차원에서  수집 및</a:t>
            </a:r>
            <a:r>
              <a:rPr lang="en-US" altLang="ko-KR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축적하여 무료로 제공하는 시스템</a:t>
            </a:r>
            <a:endParaRPr lang="en-US" altLang="ko-KR" sz="2000" b="1" dirty="0">
              <a:ln>
                <a:noFill/>
                <a:prstDash val="solid"/>
              </a:ln>
              <a:solidFill>
                <a:srgbClr val="444444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9" name="Picture 7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29" y="879103"/>
            <a:ext cx="287461" cy="287461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711" y="3593537"/>
            <a:ext cx="1281339" cy="1216144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985398"/>
            <a:ext cx="1088858" cy="1111589"/>
          </a:xfrm>
          <a:prstGeom prst="rect">
            <a:avLst/>
          </a:prstGeom>
          <a:noFill/>
        </p:spPr>
      </p:pic>
      <p:sp>
        <p:nvSpPr>
          <p:cNvPr id="33" name="오른쪽 화살표 32"/>
          <p:cNvSpPr/>
          <p:nvPr/>
        </p:nvSpPr>
        <p:spPr>
          <a:xfrm rot="16200000">
            <a:off x="6252164" y="2660294"/>
            <a:ext cx="839726" cy="136902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40" name="다이어그램 39"/>
          <p:cNvGraphicFramePr/>
          <p:nvPr/>
        </p:nvGraphicFramePr>
        <p:xfrm>
          <a:off x="4453489" y="3954226"/>
          <a:ext cx="4150959" cy="178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1" name="직사각형 40"/>
          <p:cNvSpPr/>
          <p:nvPr/>
        </p:nvSpPr>
        <p:spPr>
          <a:xfrm>
            <a:off x="6672027" y="26064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034" name="Picture 2" descr="OAK PORTA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21050" y="-228600"/>
            <a:ext cx="2762250" cy="485775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4993" y="1793895"/>
            <a:ext cx="3474068" cy="9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왼쪽/오른쪽 화살표 16"/>
          <p:cNvSpPr/>
          <p:nvPr/>
        </p:nvSpPr>
        <p:spPr>
          <a:xfrm>
            <a:off x="3707904" y="4577063"/>
            <a:ext cx="1092351" cy="465235"/>
          </a:xfrm>
          <a:prstGeom prst="leftRightArrow">
            <a:avLst/>
          </a:prstGeom>
          <a:solidFill>
            <a:schemeClr val="tx2"/>
          </a:solidFill>
          <a:ln w="22225">
            <a:solidFill>
              <a:schemeClr val="tx2"/>
            </a:solidFill>
          </a:ln>
          <a:scene3d>
            <a:camera prst="orthographicFront"/>
            <a:lightRig rig="flat" dir="t"/>
          </a:scene3d>
          <a:sp3d prstMaterial="softEdge"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7" y="4809681"/>
            <a:ext cx="1141659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내부 이용자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연구자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소속원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7517" y="5835377"/>
            <a:ext cx="250902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기관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리포지터리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Institutional Repository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2681" y="1942229"/>
            <a:ext cx="237757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리포지터리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포털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Repository Portal</a:t>
            </a:r>
          </a:p>
        </p:txBody>
      </p:sp>
    </p:spTree>
    <p:extLst>
      <p:ext uri="{BB962C8B-B14F-4D97-AF65-F5344CB8AC3E}">
        <p14:creationId xmlns:p14="http://schemas.microsoft.com/office/powerpoint/2010/main" xmlns="" val="2845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1"/>
            <a:ext cx="5322841" cy="340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2" descr="01.png"/>
          <p:cNvPicPr>
            <a:picLocks noChangeAspect="1"/>
          </p:cNvPicPr>
          <p:nvPr/>
        </p:nvPicPr>
        <p:blipFill>
          <a:blip r:embed="rId4" cstate="print"/>
          <a:srcRect l="52812" t="25417" r="2917" b="3751"/>
          <a:stretch>
            <a:fillRect/>
          </a:stretch>
        </p:blipFill>
        <p:spPr bwMode="auto">
          <a:xfrm>
            <a:off x="0" y="4897760"/>
            <a:ext cx="3801889" cy="18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제목 1"/>
          <p:cNvSpPr txBox="1">
            <a:spLocks/>
          </p:cNvSpPr>
          <p:nvPr/>
        </p:nvSpPr>
        <p:spPr>
          <a:xfrm>
            <a:off x="395536" y="0"/>
            <a:ext cx="468052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세계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리포지터리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구축 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통계</a:t>
            </a:r>
            <a:endParaRPr lang="en-US" altLang="ko-K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960568" y="1720685"/>
            <a:ext cx="17988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900" dirty="0" smtClean="0">
                <a:solidFill>
                  <a:schemeClr val="bg1"/>
                </a:solidFill>
              </a:rPr>
              <a:t>http://maps.repository66.org/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graphicFrame>
        <p:nvGraphicFramePr>
          <p:cNvPr id="26" name="다이어그램 25"/>
          <p:cNvGraphicFramePr/>
          <p:nvPr/>
        </p:nvGraphicFramePr>
        <p:xfrm>
          <a:off x="251520" y="457200"/>
          <a:ext cx="8507938" cy="137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6672027" y="26064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■□□□□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00086" y="5013177"/>
            <a:ext cx="3501803" cy="1584176"/>
            <a:chOff x="5364088" y="1369169"/>
            <a:chExt cx="3501803" cy="1771799"/>
          </a:xfrm>
        </p:grpSpPr>
        <p:pic>
          <p:nvPicPr>
            <p:cNvPr id="17" name="그림 27" descr="01.png"/>
            <p:cNvPicPr>
              <a:picLocks noChangeAspect="1"/>
            </p:cNvPicPr>
            <p:nvPr/>
          </p:nvPicPr>
          <p:blipFill>
            <a:blip r:embed="rId10" cstate="print"/>
            <a:srcRect l="56042" t="25694" r="1962" b="62500"/>
            <a:stretch>
              <a:fillRect/>
            </a:stretch>
          </p:blipFill>
          <p:spPr bwMode="auto">
            <a:xfrm>
              <a:off x="5364088" y="1369169"/>
              <a:ext cx="3501803" cy="6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364088" y="2060923"/>
              <a:ext cx="2913062" cy="6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  </a:t>
              </a:r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3,017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개 </a:t>
              </a:r>
              <a:r>
                <a:rPr lang="ko-KR" altLang="en-US" sz="1600" dirty="0" err="1">
                  <a:latin typeface="HY동녘M" pitchFamily="18" charset="-127"/>
                  <a:ea typeface="HY동녘M" pitchFamily="18" charset="-127"/>
                </a:rPr>
                <a:t>리포지터리</a:t>
              </a:r>
              <a:r>
                <a:rPr lang="ko-KR" altLang="en-US" sz="1600" dirty="0"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구축</a:t>
              </a:r>
              <a:endParaRPr lang="en-US" altLang="ko-KR" sz="1600" dirty="0" smtClean="0">
                <a:latin typeface="HY동녘M" pitchFamily="18" charset="-127"/>
                <a:ea typeface="HY동녘M" pitchFamily="18" charset="-127"/>
              </a:endParaRPr>
            </a:p>
            <a:p>
              <a:pPr algn="l"/>
              <a:r>
                <a:rPr lang="ko-KR" altLang="en-US" sz="1400" dirty="0" smtClean="0">
                  <a:latin typeface="HY동녘M" pitchFamily="18" charset="-127"/>
                  <a:ea typeface="HY동녘M" pitchFamily="18" charset="-127"/>
                </a:rPr>
                <a:t>  </a:t>
              </a:r>
              <a:r>
                <a:rPr lang="en-US" altLang="ko-KR" sz="1400" dirty="0" smtClean="0">
                  <a:latin typeface="HY동녘M" pitchFamily="18" charset="-127"/>
                  <a:ea typeface="HY동녘M" pitchFamily="18" charset="-127"/>
                </a:rPr>
                <a:t>(Open DOAR, 2016. 3. </a:t>
              </a:r>
              <a:r>
                <a:rPr lang="ko-KR" altLang="en-US" sz="1400" dirty="0">
                  <a:latin typeface="HY동녘M" pitchFamily="18" charset="-127"/>
                  <a:ea typeface="HY동녘M" pitchFamily="18" charset="-127"/>
                </a:rPr>
                <a:t>기준</a:t>
              </a:r>
              <a:r>
                <a:rPr lang="en-US" altLang="ko-KR" sz="1400" dirty="0">
                  <a:latin typeface="HY동녘M" pitchFamily="18" charset="-127"/>
                  <a:ea typeface="HY동녘M" pitchFamily="18" charset="-127"/>
                </a:rPr>
                <a:t>)</a:t>
              </a: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5451153" y="2802414"/>
              <a:ext cx="2844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dirty="0" smtClean="0">
                  <a:latin typeface="HY동녘M" pitchFamily="18" charset="-127"/>
                  <a:ea typeface="HY동녘M" pitchFamily="18" charset="-127"/>
                </a:rPr>
                <a:t>2006</a:t>
              </a:r>
              <a:r>
                <a:rPr lang="ko-KR" altLang="en-US" sz="1600" dirty="0">
                  <a:latin typeface="HY동녘M" pitchFamily="18" charset="-127"/>
                  <a:ea typeface="HY동녘M" pitchFamily="18" charset="-127"/>
                </a:rPr>
                <a:t>년 중반 이후 </a:t>
              </a:r>
              <a:r>
                <a:rPr lang="ko-KR" altLang="en-US" sz="1600" dirty="0" smtClean="0">
                  <a:latin typeface="HY동녘M" pitchFamily="18" charset="-127"/>
                  <a:ea typeface="HY동녘M" pitchFamily="18" charset="-127"/>
                </a:rPr>
                <a:t>증가 가속</a:t>
              </a:r>
              <a:endParaRPr lang="ko-KR" altLang="en-US" sz="1600" dirty="0"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395535" y="5085184"/>
            <a:ext cx="3406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전세계 </a:t>
            </a:r>
            <a:r>
              <a:rPr lang="ko-KR" altLang="en-US" dirty="0" err="1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리포지터리</a:t>
            </a:r>
            <a:r>
              <a:rPr lang="ko-KR" altLang="en-US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구축현황</a:t>
            </a:r>
          </a:p>
        </p:txBody>
      </p:sp>
      <p:pic>
        <p:nvPicPr>
          <p:cNvPr id="27" name="_x195049088" descr="EMB000024645e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7" y="1628800"/>
            <a:ext cx="4788024" cy="3401288"/>
          </a:xfrm>
          <a:prstGeom prst="rect">
            <a:avLst/>
          </a:prstGeom>
          <a:noFill/>
        </p:spPr>
      </p:pic>
      <p:pic>
        <p:nvPicPr>
          <p:cNvPr id="30" name="그림 22" descr="01.png"/>
          <p:cNvPicPr>
            <a:picLocks noChangeAspect="1"/>
          </p:cNvPicPr>
          <p:nvPr/>
        </p:nvPicPr>
        <p:blipFill>
          <a:blip r:embed="rId4" cstate="print"/>
          <a:srcRect l="52812" t="25417" r="2917" b="3751"/>
          <a:stretch>
            <a:fillRect/>
          </a:stretch>
        </p:blipFill>
        <p:spPr bwMode="auto">
          <a:xfrm>
            <a:off x="5292080" y="4970785"/>
            <a:ext cx="3801889" cy="18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27" descr="01.png"/>
          <p:cNvPicPr>
            <a:picLocks noChangeAspect="1"/>
          </p:cNvPicPr>
          <p:nvPr/>
        </p:nvPicPr>
        <p:blipFill>
          <a:blip r:embed="rId10" cstate="print"/>
          <a:srcRect l="56042" t="25694" r="1962" b="62500"/>
          <a:stretch>
            <a:fillRect/>
          </a:stretch>
        </p:blipFill>
        <p:spPr bwMode="auto">
          <a:xfrm>
            <a:off x="5709543" y="4967524"/>
            <a:ext cx="3182937" cy="5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783872" y="5030088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아시아 </a:t>
            </a:r>
            <a:r>
              <a:rPr lang="ko-KR" altLang="en-US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리포지터리</a:t>
            </a:r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구축현황</a:t>
            </a:r>
          </a:p>
          <a:p>
            <a:endParaRPr lang="ko-KR" altLang="en-US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8144" y="5592142"/>
            <a:ext cx="3275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  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576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개 </a:t>
            </a:r>
            <a:r>
              <a:rPr lang="ko-KR" altLang="en-US" sz="1600" dirty="0" err="1">
                <a:latin typeface="HY동녘M" pitchFamily="18" charset="-127"/>
                <a:ea typeface="HY동녘M" pitchFamily="18" charset="-127"/>
              </a:rPr>
              <a:t>리포지터리</a:t>
            </a:r>
            <a:r>
              <a:rPr lang="ko-KR" altLang="en-US" sz="160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중 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5%</a:t>
            </a:r>
          </a:p>
          <a:p>
            <a:pPr algn="l"/>
            <a:endParaRPr lang="en-US" altLang="ko-KR" sz="1200" dirty="0" smtClean="0">
              <a:latin typeface="HY동녘M" pitchFamily="18" charset="-127"/>
              <a:ea typeface="HY동녘M" pitchFamily="18" charset="-127"/>
            </a:endParaRPr>
          </a:p>
          <a:p>
            <a:pPr algn="l"/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  DOAR 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등록 </a:t>
            </a:r>
            <a:r>
              <a:rPr lang="ko-KR" altLang="en-US" sz="1600" dirty="0" err="1" smtClean="0">
                <a:latin typeface="HY동녘M" pitchFamily="18" charset="-127"/>
                <a:ea typeface="HY동녘M" pitchFamily="18" charset="-127"/>
              </a:rPr>
              <a:t>리포지터리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: 28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개</a:t>
            </a:r>
            <a:endParaRPr lang="en-US" altLang="ko-KR" sz="1600" dirty="0" smtClean="0">
              <a:latin typeface="HY동녘M" pitchFamily="18" charset="-127"/>
              <a:ea typeface="HY동녘M" pitchFamily="18" charset="-127"/>
            </a:endParaRPr>
          </a:p>
          <a:p>
            <a:pPr algn="l"/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   -OAK(16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개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) / 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자체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(11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개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400" dirty="0" smtClean="0">
                <a:latin typeface="HY동녘M" pitchFamily="18" charset="-127"/>
                <a:ea typeface="HY동녘M" pitchFamily="18" charset="-127"/>
              </a:rPr>
              <a:t>  </a:t>
            </a:r>
            <a:endParaRPr lang="en-US" altLang="ko-KR" sz="1400" dirty="0"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51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 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사업목표 및 배경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grpSp>
        <p:nvGrpSpPr>
          <p:cNvPr id="5" name="그룹 17"/>
          <p:cNvGrpSpPr/>
          <p:nvPr/>
        </p:nvGrpSpPr>
        <p:grpSpPr>
          <a:xfrm>
            <a:off x="0" y="476672"/>
            <a:ext cx="9143999" cy="5760640"/>
            <a:chOff x="111125" y="626860"/>
            <a:chExt cx="8813800" cy="5621639"/>
          </a:xfrm>
        </p:grpSpPr>
        <p:pic>
          <p:nvPicPr>
            <p:cNvPr id="19" name="Picture 277" descr="Untitled-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1575967"/>
              <a:ext cx="8529959" cy="359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바탕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" y="626860"/>
              <a:ext cx="8813800" cy="17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91" descr="img_19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1837121"/>
              <a:ext cx="7038975" cy="100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89" descr="화살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194" r="70580" b="14194"/>
            <a:stretch>
              <a:fillRect/>
            </a:stretch>
          </p:blipFill>
          <p:spPr bwMode="auto">
            <a:xfrm rot="16200000">
              <a:off x="4239677" y="2490659"/>
              <a:ext cx="720078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9" descr="화살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194" r="70580" b="14194"/>
            <a:stretch>
              <a:fillRect/>
            </a:stretch>
          </p:blipFill>
          <p:spPr bwMode="auto">
            <a:xfrm rot="16200000">
              <a:off x="4341291" y="529353"/>
              <a:ext cx="633602" cy="343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utoShape 57"/>
            <p:cNvSpPr>
              <a:spLocks noChangeArrowheads="1"/>
            </p:cNvSpPr>
            <p:nvPr/>
          </p:nvSpPr>
          <p:spPr bwMode="auto">
            <a:xfrm>
              <a:off x="367969" y="4870549"/>
              <a:ext cx="8463497" cy="1377950"/>
            </a:xfrm>
            <a:prstGeom prst="roundRect">
              <a:avLst>
                <a:gd name="adj" fmla="val 3579"/>
              </a:avLst>
            </a:prstGeom>
            <a:solidFill>
              <a:schemeClr val="bg1"/>
            </a:solidFill>
            <a:ln w="19050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" name="그룹 4"/>
            <p:cNvGrpSpPr/>
            <p:nvPr/>
          </p:nvGrpSpPr>
          <p:grpSpPr>
            <a:xfrm>
              <a:off x="244144" y="4607024"/>
              <a:ext cx="4279091" cy="484187"/>
              <a:chOff x="172136" y="4751040"/>
              <a:chExt cx="4279091" cy="484187"/>
            </a:xfrm>
          </p:grpSpPr>
          <p:pic>
            <p:nvPicPr>
              <p:cNvPr id="69" name="Picture 11" descr="개체1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951" t="49086" r="70758" b="40564"/>
              <a:stretch>
                <a:fillRect/>
              </a:stretch>
            </p:blipFill>
            <p:spPr bwMode="auto">
              <a:xfrm>
                <a:off x="172136" y="4751040"/>
                <a:ext cx="785259" cy="48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11" descr="개체1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6433" t="49086" r="49323" b="40564"/>
              <a:stretch>
                <a:fillRect/>
              </a:stretch>
            </p:blipFill>
            <p:spPr bwMode="auto">
              <a:xfrm>
                <a:off x="3542408" y="4751040"/>
                <a:ext cx="908819" cy="48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11" descr="개체1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291" t="49086" r="59546" b="40564"/>
              <a:stretch>
                <a:fillRect/>
              </a:stretch>
            </p:blipFill>
            <p:spPr bwMode="auto">
              <a:xfrm>
                <a:off x="950892" y="4751040"/>
                <a:ext cx="2599645" cy="48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AutoShape 72"/>
            <p:cNvSpPr>
              <a:spLocks noChangeArrowheads="1"/>
            </p:cNvSpPr>
            <p:nvPr/>
          </p:nvSpPr>
          <p:spPr bwMode="auto">
            <a:xfrm flipV="1">
              <a:off x="380669" y="5445223"/>
              <a:ext cx="8409689" cy="784225"/>
            </a:xfrm>
            <a:prstGeom prst="roundRect">
              <a:avLst>
                <a:gd name="adj" fmla="val 3579"/>
              </a:avLst>
            </a:prstGeom>
            <a:gradFill rotWithShape="1">
              <a:gsLst>
                <a:gs pos="0">
                  <a:srgbClr val="BADDF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Text Box 91"/>
            <p:cNvSpPr txBox="1">
              <a:spLocks noChangeArrowheads="1"/>
            </p:cNvSpPr>
            <p:nvPr/>
          </p:nvSpPr>
          <p:spPr bwMode="auto">
            <a:xfrm flipH="1">
              <a:off x="512666" y="4695697"/>
              <a:ext cx="2475158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lvl="1" indent="-92075" defTabSz="885825" eaLnBrk="0" hangingPunct="0">
                <a:lnSpc>
                  <a:spcPct val="90000"/>
                </a:lnSpc>
                <a:spcBef>
                  <a:spcPct val="10000"/>
                </a:spcBef>
                <a:buClr>
                  <a:sysClr val="windowText" lastClr="000000"/>
                </a:buClr>
                <a:tabLst>
                  <a:tab pos="5648325" algn="l"/>
                </a:tabLst>
                <a:defRPr/>
              </a:pPr>
              <a:r>
                <a:rPr lang="ko-KR" altLang="en-US" sz="1600" b="1" kern="0" dirty="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사업 추진 배경</a:t>
              </a:r>
              <a:endParaRPr lang="ko-KR" altLang="en-US" sz="1600" b="1" kern="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7" name="그룹 8"/>
            <p:cNvGrpSpPr/>
            <p:nvPr/>
          </p:nvGrpSpPr>
          <p:grpSpPr>
            <a:xfrm>
              <a:off x="634421" y="5089556"/>
              <a:ext cx="7922511" cy="1021337"/>
              <a:chOff x="467544" y="5233572"/>
              <a:chExt cx="7922511" cy="1021337"/>
            </a:xfrm>
          </p:grpSpPr>
          <p:sp>
            <p:nvSpPr>
              <p:cNvPr id="63" name="AutoShape 70" descr="bar1"/>
              <p:cNvSpPr>
                <a:spLocks noChangeArrowheads="1"/>
              </p:cNvSpPr>
              <p:nvPr/>
            </p:nvSpPr>
            <p:spPr bwMode="auto">
              <a:xfrm>
                <a:off x="2074771" y="5235227"/>
                <a:ext cx="1189037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민간 사용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 가능 </a:t>
                </a:r>
                <a:r>
                  <a:rPr lang="en-US" altLang="ko-KR" sz="1100" b="1" dirty="0" smtClean="0">
                    <a:latin typeface="+mj-ea"/>
                    <a:ea typeface="+mj-ea"/>
                  </a:rPr>
                  <a:t>OA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기반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공동 활용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체제 구축</a:t>
                </a:r>
                <a:endParaRPr lang="ko-KR" altLang="ko-KR" sz="1100" b="1" dirty="0">
                  <a:latin typeface="+mj-ea"/>
                  <a:ea typeface="+mj-ea"/>
                </a:endParaRPr>
              </a:p>
            </p:txBody>
          </p:sp>
          <p:sp>
            <p:nvSpPr>
              <p:cNvPr id="64" name="AutoShape 70" descr="bar1"/>
              <p:cNvSpPr>
                <a:spLocks noChangeArrowheads="1"/>
              </p:cNvSpPr>
              <p:nvPr/>
            </p:nvSpPr>
            <p:spPr bwMode="auto">
              <a:xfrm>
                <a:off x="467544" y="5235227"/>
                <a:ext cx="1532966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정부</a:t>
                </a:r>
                <a:r>
                  <a:rPr lang="en-US" altLang="ko-KR" sz="1100" b="1" dirty="0" smtClean="0">
                    <a:latin typeface="+mj-ea"/>
                    <a:ea typeface="+mj-ea"/>
                  </a:rPr>
                  <a:t>3.0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정책에 따른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국가지식정보의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발굴 및 개발</a:t>
                </a:r>
                <a:endParaRPr lang="ko-KR" altLang="ko-KR" sz="1100" b="1" dirty="0">
                  <a:latin typeface="+mj-ea"/>
                  <a:ea typeface="+mj-ea"/>
                </a:endParaRPr>
              </a:p>
            </p:txBody>
          </p:sp>
          <p:sp>
            <p:nvSpPr>
              <p:cNvPr id="65" name="AutoShape 70" descr="bar1"/>
              <p:cNvSpPr>
                <a:spLocks noChangeArrowheads="1"/>
              </p:cNvSpPr>
              <p:nvPr/>
            </p:nvSpPr>
            <p:spPr bwMode="auto">
              <a:xfrm>
                <a:off x="3328005" y="5252824"/>
                <a:ext cx="1189037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en-US" altLang="ko-KR" sz="1100" b="1" dirty="0" smtClean="0">
                    <a:latin typeface="+mj-ea"/>
                    <a:ea typeface="+mj-ea"/>
                  </a:rPr>
                  <a:t>OA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기반 환경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조성 및 개방</a:t>
                </a:r>
                <a:endParaRPr lang="ko-KR" altLang="ko-KR" sz="1100" b="1" dirty="0">
                  <a:latin typeface="+mj-ea"/>
                  <a:ea typeface="+mj-ea"/>
                </a:endParaRPr>
              </a:p>
            </p:txBody>
          </p:sp>
          <p:sp>
            <p:nvSpPr>
              <p:cNvPr id="66" name="AutoShape 70" descr="bar1"/>
              <p:cNvSpPr>
                <a:spLocks noChangeArrowheads="1"/>
              </p:cNvSpPr>
              <p:nvPr/>
            </p:nvSpPr>
            <p:spPr bwMode="auto">
              <a:xfrm>
                <a:off x="4617058" y="5233572"/>
                <a:ext cx="1189037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학술지 저작권 및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en-US" altLang="ko-KR" sz="1100" b="1" dirty="0" smtClean="0">
                    <a:latin typeface="+mj-ea"/>
                    <a:ea typeface="+mj-ea"/>
                  </a:rPr>
                  <a:t>CCL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정책 반영</a:t>
                </a:r>
                <a:endParaRPr lang="ko-KR" altLang="ko-KR" sz="1100" b="1" dirty="0">
                  <a:latin typeface="+mj-ea"/>
                  <a:ea typeface="+mj-ea"/>
                </a:endParaRPr>
              </a:p>
            </p:txBody>
          </p:sp>
          <p:sp>
            <p:nvSpPr>
              <p:cNvPr id="67" name="AutoShape 70" descr="bar1"/>
              <p:cNvSpPr>
                <a:spLocks noChangeArrowheads="1"/>
              </p:cNvSpPr>
              <p:nvPr/>
            </p:nvSpPr>
            <p:spPr bwMode="auto">
              <a:xfrm>
                <a:off x="5913416" y="5235227"/>
                <a:ext cx="1189037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국가 지식정보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구축 보존 및 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err="1" smtClean="0">
                    <a:latin typeface="+mj-ea"/>
                    <a:ea typeface="+mj-ea"/>
                  </a:rPr>
                  <a:t>아카이빙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  <p:sp>
            <p:nvSpPr>
              <p:cNvPr id="68" name="AutoShape 70" descr="bar1"/>
              <p:cNvSpPr>
                <a:spLocks noChangeArrowheads="1"/>
              </p:cNvSpPr>
              <p:nvPr/>
            </p:nvSpPr>
            <p:spPr bwMode="auto">
              <a:xfrm>
                <a:off x="7201018" y="5242543"/>
                <a:ext cx="1189037" cy="1002085"/>
              </a:xfrm>
              <a:prstGeom prst="roundRect">
                <a:avLst>
                  <a:gd name="adj" fmla="val 10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6197BB"/>
                </a:solidFill>
                <a:round/>
                <a:headEnd/>
                <a:tailEnd/>
              </a:ln>
            </p:spPr>
            <p:txBody>
              <a:bodyPr lIns="36000" tIns="36000" rIns="36000" bIns="252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ctr" eaLnBrk="1" hangingPunct="1"/>
                <a:r>
                  <a:rPr lang="ko-KR" altLang="en-US" sz="1100" b="1" dirty="0">
                    <a:latin typeface="+mj-ea"/>
                    <a:ea typeface="+mj-ea"/>
                  </a:rPr>
                  <a:t>학술정보의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완결성 </a:t>
                </a:r>
                <a:r>
                  <a:rPr lang="ko-KR" altLang="en-US" sz="1100" b="1" dirty="0">
                    <a:latin typeface="+mj-ea"/>
                    <a:ea typeface="+mj-ea"/>
                  </a:rPr>
                  <a:t>및 </a:t>
                </a:r>
                <a:r>
                  <a:rPr lang="ko-KR" altLang="en-US" sz="1100" b="1" dirty="0" smtClean="0">
                    <a:latin typeface="+mj-ea"/>
                    <a:ea typeface="+mj-ea"/>
                  </a:rPr>
                  <a:t>연속성</a:t>
                </a:r>
                <a:endParaRPr lang="en-US" altLang="ko-KR" sz="1100" b="1" dirty="0" smtClean="0">
                  <a:latin typeface="+mj-ea"/>
                  <a:ea typeface="+mj-ea"/>
                </a:endParaRPr>
              </a:p>
              <a:p>
                <a:pPr algn="ctr" eaLnBrk="1" hangingPunct="1"/>
                <a:r>
                  <a:rPr lang="ko-KR" altLang="en-US" sz="1100" b="1" dirty="0" smtClean="0">
                    <a:latin typeface="+mj-ea"/>
                    <a:ea typeface="+mj-ea"/>
                  </a:rPr>
                  <a:t>확보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Group 207"/>
            <p:cNvGrpSpPr>
              <a:grpSpLocks/>
            </p:cNvGrpSpPr>
            <p:nvPr/>
          </p:nvGrpSpPr>
          <p:grpSpPr bwMode="auto">
            <a:xfrm>
              <a:off x="899593" y="2420888"/>
              <a:ext cx="7416824" cy="1954483"/>
              <a:chOff x="3025" y="999"/>
              <a:chExt cx="2546" cy="938"/>
            </a:xfrm>
          </p:grpSpPr>
          <p:pic>
            <p:nvPicPr>
              <p:cNvPr id="55" name="Picture 149" descr="도형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9" t="82463" r="59497" b="4814"/>
              <a:stretch>
                <a:fillRect/>
              </a:stretch>
            </p:blipFill>
            <p:spPr bwMode="auto">
              <a:xfrm>
                <a:off x="3621" y="1473"/>
                <a:ext cx="195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50" descr="도형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9" t="14722" r="59497" b="70158"/>
              <a:stretch>
                <a:fillRect/>
              </a:stretch>
            </p:blipFill>
            <p:spPr bwMode="auto">
              <a:xfrm>
                <a:off x="3621" y="999"/>
                <a:ext cx="1950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62" descr="도형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9" t="82463" r="69135" b="4814"/>
              <a:stretch>
                <a:fillRect/>
              </a:stretch>
            </p:blipFill>
            <p:spPr bwMode="auto">
              <a:xfrm>
                <a:off x="3025" y="1473"/>
                <a:ext cx="1458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63" descr="도형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9" t="14722" r="59497" b="70158"/>
              <a:stretch>
                <a:fillRect/>
              </a:stretch>
            </p:blipFill>
            <p:spPr bwMode="auto">
              <a:xfrm>
                <a:off x="3025" y="999"/>
                <a:ext cx="1950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65" descr="도형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26" t="14722" r="67586" b="70158"/>
              <a:stretch>
                <a:fillRect/>
              </a:stretch>
            </p:blipFill>
            <p:spPr bwMode="auto">
              <a:xfrm>
                <a:off x="3515" y="999"/>
                <a:ext cx="1613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205"/>
              <p:cNvGrpSpPr>
                <a:grpSpLocks/>
              </p:cNvGrpSpPr>
              <p:nvPr/>
            </p:nvGrpSpPr>
            <p:grpSpPr bwMode="auto">
              <a:xfrm>
                <a:off x="3025" y="1302"/>
                <a:ext cx="2546" cy="493"/>
                <a:chOff x="3025" y="1302"/>
                <a:chExt cx="2546" cy="417"/>
              </a:xfrm>
            </p:grpSpPr>
            <p:pic>
              <p:nvPicPr>
                <p:cNvPr id="61" name="Picture 168" descr="도형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309" t="36847" r="65001" b="9297"/>
                <a:stretch>
                  <a:fillRect/>
                </a:stretch>
              </p:blipFill>
              <p:spPr bwMode="auto">
                <a:xfrm>
                  <a:off x="3025" y="1302"/>
                  <a:ext cx="1669" cy="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169" descr="도형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5041" t="36847" r="59497" b="9955"/>
                <a:stretch>
                  <a:fillRect/>
                </a:stretch>
              </p:blipFill>
              <p:spPr bwMode="auto">
                <a:xfrm>
                  <a:off x="4271" y="1307"/>
                  <a:ext cx="130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6" name="Text Box 91"/>
            <p:cNvSpPr txBox="1">
              <a:spLocks noChangeArrowheads="1"/>
            </p:cNvSpPr>
            <p:nvPr/>
          </p:nvSpPr>
          <p:spPr bwMode="auto">
            <a:xfrm flipH="1">
              <a:off x="3488810" y="2566464"/>
              <a:ext cx="2296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lvl="1" indent="-92075" algn="ctr" defTabSz="885825" eaLnBrk="0" hangingPunct="0">
                <a:lnSpc>
                  <a:spcPct val="90000"/>
                </a:lnSpc>
                <a:spcBef>
                  <a:spcPct val="10000"/>
                </a:spcBef>
                <a:buClr>
                  <a:sysClr val="windowText" lastClr="000000"/>
                </a:buClr>
                <a:tabLst>
                  <a:tab pos="5648325" algn="l"/>
                </a:tabLst>
                <a:defRPr/>
              </a:pPr>
              <a:r>
                <a:rPr lang="ko-KR" altLang="en-US" sz="2000" b="1" kern="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중점 추진 과제</a:t>
              </a:r>
              <a:endParaRPr lang="ko-KR" altLang="en-US" sz="2000" b="1" kern="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1015020" y="1077219"/>
              <a:ext cx="7019870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 smtClean="0">
                  <a:latin typeface="HY견고딕" pitchFamily="18" charset="-127"/>
                  <a:ea typeface="HY견고딕" pitchFamily="18" charset="-127"/>
                </a:rPr>
                <a:t>국내지식정보의 </a:t>
              </a:r>
              <a:r>
                <a:rPr lang="ko-KR" altLang="en-US" sz="2400" b="1" dirty="0" err="1" smtClean="0">
                  <a:latin typeface="HY견고딕" pitchFamily="18" charset="-127"/>
                  <a:ea typeface="HY견고딕" pitchFamily="18" charset="-127"/>
                </a:rPr>
                <a:t>아카이빙</a:t>
              </a:r>
              <a:r>
                <a:rPr lang="en-US" altLang="ko-KR" sz="2400" b="1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400" b="1" dirty="0" smtClean="0">
                  <a:latin typeface="HY견고딕" pitchFamily="18" charset="-127"/>
                  <a:ea typeface="HY견고딕" pitchFamily="18" charset="-127"/>
                </a:rPr>
                <a:t>보존</a:t>
              </a:r>
              <a:r>
                <a:rPr lang="en-US" altLang="ko-KR" sz="2400" b="1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400" b="1" dirty="0" smtClean="0">
                  <a:latin typeface="HY견고딕" pitchFamily="18" charset="-127"/>
                  <a:ea typeface="HY견고딕" pitchFamily="18" charset="-127"/>
                </a:rPr>
                <a:t>공유</a:t>
              </a:r>
              <a:r>
                <a:rPr lang="en-US" altLang="ko-KR" sz="2400" b="1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400" b="1" dirty="0" smtClean="0">
                  <a:latin typeface="HY견고딕" pitchFamily="18" charset="-127"/>
                  <a:ea typeface="HY견고딕" pitchFamily="18" charset="-127"/>
                </a:rPr>
                <a:t>확산을 통한</a:t>
              </a:r>
              <a:endParaRPr lang="en-US" altLang="ko-KR" sz="2400" b="1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 sz="2400" b="1" dirty="0" smtClean="0">
                  <a:latin typeface="HY견고딕" pitchFamily="18" charset="-127"/>
                  <a:ea typeface="HY견고딕" pitchFamily="18" charset="-127"/>
                </a:rPr>
                <a:t>Open Access </a:t>
              </a:r>
              <a:r>
                <a:rPr lang="ko-KR" altLang="en-US" sz="2400" b="1" dirty="0" err="1" smtClean="0">
                  <a:latin typeface="HY견고딕" pitchFamily="18" charset="-127"/>
                  <a:ea typeface="HY견고딕" pitchFamily="18" charset="-127"/>
                </a:rPr>
                <a:t>콘텐츠</a:t>
              </a:r>
              <a:r>
                <a:rPr lang="ko-KR" altLang="en-US" sz="2400" b="1" dirty="0" smtClean="0">
                  <a:latin typeface="HY견고딕" pitchFamily="18" charset="-127"/>
                  <a:ea typeface="HY견고딕" pitchFamily="18" charset="-127"/>
                </a:rPr>
                <a:t> 통합 서비스 체제구축</a:t>
              </a:r>
              <a:endParaRPr lang="ko-KR" altLang="en-US" sz="24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 flipH="1">
              <a:off x="1226273" y="3083592"/>
              <a:ext cx="1595002" cy="980742"/>
            </a:xfrm>
            <a:prstGeom prst="roundRect">
              <a:avLst>
                <a:gd name="adj" fmla="val 4022"/>
              </a:avLst>
            </a:prstGeom>
            <a:solidFill>
              <a:srgbClr val="3FB0B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altLang="ko-KR" sz="1400" b="1" dirty="0" smtClean="0">
                  <a:latin typeface="산돌고딕B" pitchFamily="50" charset="-127"/>
                  <a:ea typeface="산돌고딕B" pitchFamily="50" charset="-127"/>
                </a:rPr>
                <a:t>OAK </a:t>
              </a:r>
              <a:r>
                <a:rPr lang="ko-KR" altLang="en-US" sz="1400" b="1" dirty="0" err="1" smtClean="0">
                  <a:latin typeface="산돌고딕B" pitchFamily="50" charset="-127"/>
                  <a:ea typeface="산돌고딕B" pitchFamily="50" charset="-127"/>
                </a:rPr>
                <a:t>리포지터리</a:t>
              </a:r>
              <a:endParaRPr lang="en-US" altLang="ko-KR" sz="1400" b="1" dirty="0" smtClean="0">
                <a:latin typeface="산돌고딕B" pitchFamily="50" charset="-127"/>
                <a:ea typeface="산돌고딕B" pitchFamily="50" charset="-127"/>
              </a:endParaRPr>
            </a:p>
            <a:p>
              <a:pPr algn="ctr" eaLnBrk="1" hangingPunct="1"/>
              <a:r>
                <a:rPr lang="ko-KR" altLang="en-US" sz="1400" b="1" dirty="0" smtClean="0">
                  <a:latin typeface="산돌고딕B" pitchFamily="50" charset="-127"/>
                  <a:ea typeface="산돌고딕B" pitchFamily="50" charset="-127"/>
                </a:rPr>
                <a:t>구축 및  보급</a:t>
              </a:r>
              <a:endParaRPr lang="ko-KR" altLang="en-US" sz="1400" b="1" dirty="0">
                <a:latin typeface="산돌고딕B" pitchFamily="50" charset="-127"/>
                <a:ea typeface="산돌고딕B" pitchFamily="50" charset="-127"/>
              </a:endParaRPr>
            </a:p>
          </p:txBody>
        </p:sp>
        <p:sp>
          <p:nvSpPr>
            <p:cNvPr id="39" name="자유형 38"/>
            <p:cNvSpPr/>
            <p:nvPr/>
          </p:nvSpPr>
          <p:spPr bwMode="auto">
            <a:xfrm flipV="1">
              <a:off x="1227425" y="3078982"/>
              <a:ext cx="1600765" cy="1102903"/>
            </a:xfrm>
            <a:custGeom>
              <a:avLst/>
              <a:gdLst>
                <a:gd name="connsiteX0" fmla="*/ 0 w 2286811"/>
                <a:gd name="connsiteY0" fmla="*/ 56554 h 1406128"/>
                <a:gd name="connsiteX1" fmla="*/ 16564 w 2286811"/>
                <a:gd name="connsiteY1" fmla="*/ 16564 h 1406128"/>
                <a:gd name="connsiteX2" fmla="*/ 56554 w 2286811"/>
                <a:gd name="connsiteY2" fmla="*/ 0 h 1406128"/>
                <a:gd name="connsiteX3" fmla="*/ 2230257 w 2286811"/>
                <a:gd name="connsiteY3" fmla="*/ 0 h 1406128"/>
                <a:gd name="connsiteX4" fmla="*/ 2270247 w 2286811"/>
                <a:gd name="connsiteY4" fmla="*/ 16564 h 1406128"/>
                <a:gd name="connsiteX5" fmla="*/ 2286811 w 2286811"/>
                <a:gd name="connsiteY5" fmla="*/ 56554 h 1406128"/>
                <a:gd name="connsiteX6" fmla="*/ 2286811 w 2286811"/>
                <a:gd name="connsiteY6" fmla="*/ 1349574 h 1406128"/>
                <a:gd name="connsiteX7" fmla="*/ 2270247 w 2286811"/>
                <a:gd name="connsiteY7" fmla="*/ 1389564 h 1406128"/>
                <a:gd name="connsiteX8" fmla="*/ 2230257 w 2286811"/>
                <a:gd name="connsiteY8" fmla="*/ 1406128 h 1406128"/>
                <a:gd name="connsiteX9" fmla="*/ 56554 w 2286811"/>
                <a:gd name="connsiteY9" fmla="*/ 1406128 h 1406128"/>
                <a:gd name="connsiteX10" fmla="*/ 16564 w 2286811"/>
                <a:gd name="connsiteY10" fmla="*/ 1389564 h 1406128"/>
                <a:gd name="connsiteX11" fmla="*/ 0 w 2286811"/>
                <a:gd name="connsiteY11" fmla="*/ 1349574 h 1406128"/>
                <a:gd name="connsiteX12" fmla="*/ 0 w 2286811"/>
                <a:gd name="connsiteY12" fmla="*/ 56554 h 1406128"/>
                <a:gd name="connsiteX0" fmla="*/ 0 w 2286811"/>
                <a:gd name="connsiteY0" fmla="*/ 228833 h 1786772"/>
                <a:gd name="connsiteX1" fmla="*/ 16564 w 2286811"/>
                <a:gd name="connsiteY1" fmla="*/ 188843 h 1786772"/>
                <a:gd name="connsiteX2" fmla="*/ 56554 w 2286811"/>
                <a:gd name="connsiteY2" fmla="*/ 172279 h 1786772"/>
                <a:gd name="connsiteX3" fmla="*/ 2230257 w 2286811"/>
                <a:gd name="connsiteY3" fmla="*/ 172279 h 1786772"/>
                <a:gd name="connsiteX4" fmla="*/ 2270247 w 2286811"/>
                <a:gd name="connsiteY4" fmla="*/ 188843 h 1786772"/>
                <a:gd name="connsiteX5" fmla="*/ 2286811 w 2286811"/>
                <a:gd name="connsiteY5" fmla="*/ 228833 h 1786772"/>
                <a:gd name="connsiteX6" fmla="*/ 2286811 w 2286811"/>
                <a:gd name="connsiteY6" fmla="*/ 1521853 h 1786772"/>
                <a:gd name="connsiteX7" fmla="*/ 2270247 w 2286811"/>
                <a:gd name="connsiteY7" fmla="*/ 1561843 h 1786772"/>
                <a:gd name="connsiteX8" fmla="*/ 2230257 w 2286811"/>
                <a:gd name="connsiteY8" fmla="*/ 1578407 h 1786772"/>
                <a:gd name="connsiteX9" fmla="*/ 56554 w 2286811"/>
                <a:gd name="connsiteY9" fmla="*/ 1578407 h 1786772"/>
                <a:gd name="connsiteX10" fmla="*/ 16564 w 2286811"/>
                <a:gd name="connsiteY10" fmla="*/ 1561843 h 1786772"/>
                <a:gd name="connsiteX11" fmla="*/ 0 w 2286811"/>
                <a:gd name="connsiteY11" fmla="*/ 228833 h 1786772"/>
                <a:gd name="connsiteX0" fmla="*/ 315156 w 2601967"/>
                <a:gd name="connsiteY0" fmla="*/ 231594 h 1581168"/>
                <a:gd name="connsiteX1" fmla="*/ 331720 w 2601967"/>
                <a:gd name="connsiteY1" fmla="*/ 191604 h 1581168"/>
                <a:gd name="connsiteX2" fmla="*/ 371710 w 2601967"/>
                <a:gd name="connsiteY2" fmla="*/ 175040 h 1581168"/>
                <a:gd name="connsiteX3" fmla="*/ 2545413 w 2601967"/>
                <a:gd name="connsiteY3" fmla="*/ 175040 h 1581168"/>
                <a:gd name="connsiteX4" fmla="*/ 2585403 w 2601967"/>
                <a:gd name="connsiteY4" fmla="*/ 191604 h 1581168"/>
                <a:gd name="connsiteX5" fmla="*/ 2601967 w 2601967"/>
                <a:gd name="connsiteY5" fmla="*/ 231594 h 1581168"/>
                <a:gd name="connsiteX6" fmla="*/ 2601967 w 2601967"/>
                <a:gd name="connsiteY6" fmla="*/ 1524614 h 1581168"/>
                <a:gd name="connsiteX7" fmla="*/ 2585403 w 2601967"/>
                <a:gd name="connsiteY7" fmla="*/ 1564604 h 1581168"/>
                <a:gd name="connsiteX8" fmla="*/ 2545413 w 2601967"/>
                <a:gd name="connsiteY8" fmla="*/ 1581168 h 1581168"/>
                <a:gd name="connsiteX9" fmla="*/ 371710 w 2601967"/>
                <a:gd name="connsiteY9" fmla="*/ 1581168 h 1581168"/>
                <a:gd name="connsiteX10" fmla="*/ 315156 w 2601967"/>
                <a:gd name="connsiteY10" fmla="*/ 231594 h 1581168"/>
                <a:gd name="connsiteX0" fmla="*/ 6665 w 2293476"/>
                <a:gd name="connsiteY0" fmla="*/ 231594 h 1581168"/>
                <a:gd name="connsiteX1" fmla="*/ 23229 w 2293476"/>
                <a:gd name="connsiteY1" fmla="*/ 191604 h 1581168"/>
                <a:gd name="connsiteX2" fmla="*/ 63219 w 2293476"/>
                <a:gd name="connsiteY2" fmla="*/ 175040 h 1581168"/>
                <a:gd name="connsiteX3" fmla="*/ 2236922 w 2293476"/>
                <a:gd name="connsiteY3" fmla="*/ 175040 h 1581168"/>
                <a:gd name="connsiteX4" fmla="*/ 2276912 w 2293476"/>
                <a:gd name="connsiteY4" fmla="*/ 191604 h 1581168"/>
                <a:gd name="connsiteX5" fmla="*/ 2293476 w 2293476"/>
                <a:gd name="connsiteY5" fmla="*/ 231594 h 1581168"/>
                <a:gd name="connsiteX6" fmla="*/ 2293476 w 2293476"/>
                <a:gd name="connsiteY6" fmla="*/ 1524614 h 1581168"/>
                <a:gd name="connsiteX7" fmla="*/ 2276912 w 2293476"/>
                <a:gd name="connsiteY7" fmla="*/ 1564604 h 1581168"/>
                <a:gd name="connsiteX8" fmla="*/ 2236922 w 2293476"/>
                <a:gd name="connsiteY8" fmla="*/ 1581168 h 1581168"/>
                <a:gd name="connsiteX9" fmla="*/ 6665 w 2293476"/>
                <a:gd name="connsiteY9" fmla="*/ 231594 h 1581168"/>
                <a:gd name="connsiteX0" fmla="*/ 6665 w 2293476"/>
                <a:gd name="connsiteY0" fmla="*/ 231594 h 1581168"/>
                <a:gd name="connsiteX1" fmla="*/ 23229 w 2293476"/>
                <a:gd name="connsiteY1" fmla="*/ 191604 h 1581168"/>
                <a:gd name="connsiteX2" fmla="*/ 63219 w 2293476"/>
                <a:gd name="connsiteY2" fmla="*/ 175040 h 1581168"/>
                <a:gd name="connsiteX3" fmla="*/ 2236922 w 2293476"/>
                <a:gd name="connsiteY3" fmla="*/ 175040 h 1581168"/>
                <a:gd name="connsiteX4" fmla="*/ 2276912 w 2293476"/>
                <a:gd name="connsiteY4" fmla="*/ 191604 h 1581168"/>
                <a:gd name="connsiteX5" fmla="*/ 2293476 w 2293476"/>
                <a:gd name="connsiteY5" fmla="*/ 231594 h 1581168"/>
                <a:gd name="connsiteX6" fmla="*/ 2293476 w 2293476"/>
                <a:gd name="connsiteY6" fmla="*/ 1524614 h 1581168"/>
                <a:gd name="connsiteX7" fmla="*/ 2276912 w 2293476"/>
                <a:gd name="connsiteY7" fmla="*/ 1564604 h 1581168"/>
                <a:gd name="connsiteX8" fmla="*/ 2236922 w 2293476"/>
                <a:gd name="connsiteY8" fmla="*/ 1581168 h 1581168"/>
                <a:gd name="connsiteX9" fmla="*/ 6665 w 2293476"/>
                <a:gd name="connsiteY9" fmla="*/ 231594 h 158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3476" h="1581168">
                  <a:moveTo>
                    <a:pt x="6665" y="231594"/>
                  </a:moveTo>
                  <a:cubicBezTo>
                    <a:pt x="0" y="0"/>
                    <a:pt x="12623" y="202210"/>
                    <a:pt x="23229" y="191604"/>
                  </a:cubicBezTo>
                  <a:cubicBezTo>
                    <a:pt x="33835" y="180998"/>
                    <a:pt x="48220" y="175040"/>
                    <a:pt x="63219" y="175040"/>
                  </a:cubicBezTo>
                  <a:lnTo>
                    <a:pt x="2236922" y="175040"/>
                  </a:lnTo>
                  <a:cubicBezTo>
                    <a:pt x="2251921" y="175040"/>
                    <a:pt x="2266306" y="180998"/>
                    <a:pt x="2276912" y="191604"/>
                  </a:cubicBezTo>
                  <a:cubicBezTo>
                    <a:pt x="2287518" y="202210"/>
                    <a:pt x="2293476" y="216595"/>
                    <a:pt x="2293476" y="231594"/>
                  </a:cubicBezTo>
                  <a:lnTo>
                    <a:pt x="2293476" y="1524614"/>
                  </a:lnTo>
                  <a:cubicBezTo>
                    <a:pt x="2293476" y="1539613"/>
                    <a:pt x="2287518" y="1553998"/>
                    <a:pt x="2276912" y="1564604"/>
                  </a:cubicBezTo>
                  <a:cubicBezTo>
                    <a:pt x="2266306" y="1575210"/>
                    <a:pt x="2251921" y="1581168"/>
                    <a:pt x="2236922" y="1581168"/>
                  </a:cubicBezTo>
                  <a:cubicBezTo>
                    <a:pt x="1672543" y="444035"/>
                    <a:pt x="750084" y="681452"/>
                    <a:pt x="6665" y="231594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 bwMode="auto">
            <a:xfrm flipH="1">
              <a:off x="1226272" y="3083592"/>
              <a:ext cx="1601917" cy="985351"/>
            </a:xfrm>
            <a:custGeom>
              <a:avLst/>
              <a:gdLst>
                <a:gd name="connsiteX0" fmla="*/ 0 w 2286811"/>
                <a:gd name="connsiteY0" fmla="*/ 56554 h 1406128"/>
                <a:gd name="connsiteX1" fmla="*/ 16564 w 2286811"/>
                <a:gd name="connsiteY1" fmla="*/ 16564 h 1406128"/>
                <a:gd name="connsiteX2" fmla="*/ 56554 w 2286811"/>
                <a:gd name="connsiteY2" fmla="*/ 0 h 1406128"/>
                <a:gd name="connsiteX3" fmla="*/ 2230257 w 2286811"/>
                <a:gd name="connsiteY3" fmla="*/ 0 h 1406128"/>
                <a:gd name="connsiteX4" fmla="*/ 2270247 w 2286811"/>
                <a:gd name="connsiteY4" fmla="*/ 16564 h 1406128"/>
                <a:gd name="connsiteX5" fmla="*/ 2286811 w 2286811"/>
                <a:gd name="connsiteY5" fmla="*/ 56554 h 1406128"/>
                <a:gd name="connsiteX6" fmla="*/ 2286811 w 2286811"/>
                <a:gd name="connsiteY6" fmla="*/ 1349574 h 1406128"/>
                <a:gd name="connsiteX7" fmla="*/ 2270247 w 2286811"/>
                <a:gd name="connsiteY7" fmla="*/ 1389564 h 1406128"/>
                <a:gd name="connsiteX8" fmla="*/ 2230257 w 2286811"/>
                <a:gd name="connsiteY8" fmla="*/ 1406128 h 1406128"/>
                <a:gd name="connsiteX9" fmla="*/ 56554 w 2286811"/>
                <a:gd name="connsiteY9" fmla="*/ 1406128 h 1406128"/>
                <a:gd name="connsiteX10" fmla="*/ 16564 w 2286811"/>
                <a:gd name="connsiteY10" fmla="*/ 1389564 h 1406128"/>
                <a:gd name="connsiteX11" fmla="*/ 0 w 2286811"/>
                <a:gd name="connsiteY11" fmla="*/ 1349574 h 1406128"/>
                <a:gd name="connsiteX12" fmla="*/ 0 w 2286811"/>
                <a:gd name="connsiteY12" fmla="*/ 56554 h 1406128"/>
                <a:gd name="connsiteX0" fmla="*/ 319060 w 2961016"/>
                <a:gd name="connsiteY0" fmla="*/ 56554 h 1406128"/>
                <a:gd name="connsiteX1" fmla="*/ 335624 w 2961016"/>
                <a:gd name="connsiteY1" fmla="*/ 16564 h 1406128"/>
                <a:gd name="connsiteX2" fmla="*/ 375614 w 2961016"/>
                <a:gd name="connsiteY2" fmla="*/ 0 h 1406128"/>
                <a:gd name="connsiteX3" fmla="*/ 2549317 w 2961016"/>
                <a:gd name="connsiteY3" fmla="*/ 0 h 1406128"/>
                <a:gd name="connsiteX4" fmla="*/ 2589307 w 2961016"/>
                <a:gd name="connsiteY4" fmla="*/ 16564 h 1406128"/>
                <a:gd name="connsiteX5" fmla="*/ 2605871 w 2961016"/>
                <a:gd name="connsiteY5" fmla="*/ 56554 h 1406128"/>
                <a:gd name="connsiteX6" fmla="*/ 2605871 w 2961016"/>
                <a:gd name="connsiteY6" fmla="*/ 1349574 h 1406128"/>
                <a:gd name="connsiteX7" fmla="*/ 2589307 w 2961016"/>
                <a:gd name="connsiteY7" fmla="*/ 1389564 h 1406128"/>
                <a:gd name="connsiteX8" fmla="*/ 375614 w 2961016"/>
                <a:gd name="connsiteY8" fmla="*/ 1406128 h 1406128"/>
                <a:gd name="connsiteX9" fmla="*/ 335624 w 2961016"/>
                <a:gd name="connsiteY9" fmla="*/ 1389564 h 1406128"/>
                <a:gd name="connsiteX10" fmla="*/ 319060 w 2961016"/>
                <a:gd name="connsiteY10" fmla="*/ 1349574 h 1406128"/>
                <a:gd name="connsiteX11" fmla="*/ 319060 w 2961016"/>
                <a:gd name="connsiteY11" fmla="*/ 56554 h 1406128"/>
                <a:gd name="connsiteX0" fmla="*/ 321820 w 2608631"/>
                <a:gd name="connsiteY0" fmla="*/ 56554 h 1574503"/>
                <a:gd name="connsiteX1" fmla="*/ 338384 w 2608631"/>
                <a:gd name="connsiteY1" fmla="*/ 16564 h 1574503"/>
                <a:gd name="connsiteX2" fmla="*/ 378374 w 2608631"/>
                <a:gd name="connsiteY2" fmla="*/ 0 h 1574503"/>
                <a:gd name="connsiteX3" fmla="*/ 2552077 w 2608631"/>
                <a:gd name="connsiteY3" fmla="*/ 0 h 1574503"/>
                <a:gd name="connsiteX4" fmla="*/ 2592067 w 2608631"/>
                <a:gd name="connsiteY4" fmla="*/ 16564 h 1574503"/>
                <a:gd name="connsiteX5" fmla="*/ 2608631 w 2608631"/>
                <a:gd name="connsiteY5" fmla="*/ 56554 h 1574503"/>
                <a:gd name="connsiteX6" fmla="*/ 2608631 w 2608631"/>
                <a:gd name="connsiteY6" fmla="*/ 1349574 h 1574503"/>
                <a:gd name="connsiteX7" fmla="*/ 378374 w 2608631"/>
                <a:gd name="connsiteY7" fmla="*/ 1406128 h 1574503"/>
                <a:gd name="connsiteX8" fmla="*/ 338384 w 2608631"/>
                <a:gd name="connsiteY8" fmla="*/ 1389564 h 1574503"/>
                <a:gd name="connsiteX9" fmla="*/ 321820 w 2608631"/>
                <a:gd name="connsiteY9" fmla="*/ 1349574 h 1574503"/>
                <a:gd name="connsiteX10" fmla="*/ 321820 w 2608631"/>
                <a:gd name="connsiteY10" fmla="*/ 56554 h 157450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631" h="1412793">
                  <a:moveTo>
                    <a:pt x="321820" y="56554"/>
                  </a:moveTo>
                  <a:cubicBezTo>
                    <a:pt x="321820" y="41555"/>
                    <a:pt x="327778" y="27170"/>
                    <a:pt x="338384" y="16564"/>
                  </a:cubicBezTo>
                  <a:cubicBezTo>
                    <a:pt x="348990" y="5958"/>
                    <a:pt x="363375" y="0"/>
                    <a:pt x="378374" y="0"/>
                  </a:cubicBezTo>
                  <a:lnTo>
                    <a:pt x="2552077" y="0"/>
                  </a:lnTo>
                  <a:cubicBezTo>
                    <a:pt x="2567076" y="0"/>
                    <a:pt x="2581461" y="5958"/>
                    <a:pt x="2592067" y="16564"/>
                  </a:cubicBezTo>
                  <a:cubicBezTo>
                    <a:pt x="2602673" y="27170"/>
                    <a:pt x="2608631" y="41555"/>
                    <a:pt x="2608631" y="56554"/>
                  </a:cubicBezTo>
                  <a:cubicBezTo>
                    <a:pt x="1134044" y="571390"/>
                    <a:pt x="1121793" y="956270"/>
                    <a:pt x="378374" y="1406128"/>
                  </a:cubicBezTo>
                  <a:cubicBezTo>
                    <a:pt x="0" y="1412793"/>
                    <a:pt x="348990" y="1400170"/>
                    <a:pt x="338384" y="1389564"/>
                  </a:cubicBezTo>
                  <a:cubicBezTo>
                    <a:pt x="327778" y="1378958"/>
                    <a:pt x="321820" y="1364573"/>
                    <a:pt x="321820" y="1349574"/>
                  </a:cubicBezTo>
                  <a:lnTo>
                    <a:pt x="321820" y="56554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0" name="그룹 37"/>
            <p:cNvGrpSpPr>
              <a:grpSpLocks/>
            </p:cNvGrpSpPr>
            <p:nvPr/>
          </p:nvGrpSpPr>
          <p:grpSpPr bwMode="auto">
            <a:xfrm flipH="1">
              <a:off x="4671848" y="3078983"/>
              <a:ext cx="1819731" cy="1102902"/>
              <a:chOff x="650390" y="2314982"/>
              <a:chExt cx="2608421" cy="1580649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972519" y="2321588"/>
                <a:ext cx="2286292" cy="1405573"/>
              </a:xfrm>
              <a:prstGeom prst="roundRect">
                <a:avLst>
                  <a:gd name="adj" fmla="val 4022"/>
                </a:avLst>
              </a:prstGeom>
              <a:solidFill>
                <a:srgbClr val="3FB0B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ko-KR" altLang="en-US" sz="1400" b="1" dirty="0" smtClean="0">
                    <a:latin typeface="산돌고딕B" pitchFamily="50" charset="-127"/>
                    <a:ea typeface="산돌고딕B" pitchFamily="50" charset="-127"/>
                  </a:rPr>
                  <a:t>학술지 저작권 </a:t>
                </a:r>
                <a:endParaRPr lang="en-US" altLang="ko-KR" sz="1400" b="1" dirty="0" smtClean="0">
                  <a:latin typeface="산돌고딕B" pitchFamily="50" charset="-127"/>
                  <a:ea typeface="산돌고딕B" pitchFamily="50" charset="-127"/>
                </a:endParaRPr>
              </a:p>
              <a:p>
                <a:pPr algn="ctr" eaLnBrk="1" hangingPunct="1"/>
                <a:r>
                  <a:rPr lang="ko-KR" altLang="en-US" sz="1400" b="1" dirty="0" smtClean="0">
                    <a:latin typeface="산돌고딕B" pitchFamily="50" charset="-127"/>
                    <a:ea typeface="산돌고딕B" pitchFamily="50" charset="-127"/>
                  </a:rPr>
                  <a:t>안내 시스템 개발</a:t>
                </a:r>
                <a:endParaRPr lang="ko-KR" altLang="ko-KR" sz="1400" b="1" dirty="0">
                  <a:latin typeface="산돌고딕B" pitchFamily="50" charset="-127"/>
                  <a:ea typeface="산돌고딕B" pitchFamily="50" charset="-127"/>
                </a:endParaRPr>
              </a:p>
            </p:txBody>
          </p:sp>
          <p:sp>
            <p:nvSpPr>
              <p:cNvPr id="53" name="자유형 52"/>
              <p:cNvSpPr/>
              <p:nvPr/>
            </p:nvSpPr>
            <p:spPr>
              <a:xfrm flipH="1" flipV="1">
                <a:off x="818758" y="2314982"/>
                <a:ext cx="2438401" cy="1580649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0 w 2286811"/>
                  <a:gd name="connsiteY0" fmla="*/ 228833 h 1786772"/>
                  <a:gd name="connsiteX1" fmla="*/ 16564 w 2286811"/>
                  <a:gd name="connsiteY1" fmla="*/ 188843 h 1786772"/>
                  <a:gd name="connsiteX2" fmla="*/ 56554 w 2286811"/>
                  <a:gd name="connsiteY2" fmla="*/ 172279 h 1786772"/>
                  <a:gd name="connsiteX3" fmla="*/ 2230257 w 2286811"/>
                  <a:gd name="connsiteY3" fmla="*/ 172279 h 1786772"/>
                  <a:gd name="connsiteX4" fmla="*/ 2270247 w 2286811"/>
                  <a:gd name="connsiteY4" fmla="*/ 188843 h 1786772"/>
                  <a:gd name="connsiteX5" fmla="*/ 2286811 w 2286811"/>
                  <a:gd name="connsiteY5" fmla="*/ 228833 h 1786772"/>
                  <a:gd name="connsiteX6" fmla="*/ 2286811 w 2286811"/>
                  <a:gd name="connsiteY6" fmla="*/ 1521853 h 1786772"/>
                  <a:gd name="connsiteX7" fmla="*/ 2270247 w 2286811"/>
                  <a:gd name="connsiteY7" fmla="*/ 1561843 h 1786772"/>
                  <a:gd name="connsiteX8" fmla="*/ 2230257 w 2286811"/>
                  <a:gd name="connsiteY8" fmla="*/ 1578407 h 1786772"/>
                  <a:gd name="connsiteX9" fmla="*/ 56554 w 2286811"/>
                  <a:gd name="connsiteY9" fmla="*/ 1578407 h 1786772"/>
                  <a:gd name="connsiteX10" fmla="*/ 16564 w 2286811"/>
                  <a:gd name="connsiteY10" fmla="*/ 1561843 h 1786772"/>
                  <a:gd name="connsiteX11" fmla="*/ 0 w 2286811"/>
                  <a:gd name="connsiteY11" fmla="*/ 228833 h 1786772"/>
                  <a:gd name="connsiteX0" fmla="*/ 315156 w 2601967"/>
                  <a:gd name="connsiteY0" fmla="*/ 231594 h 1581168"/>
                  <a:gd name="connsiteX1" fmla="*/ 331720 w 2601967"/>
                  <a:gd name="connsiteY1" fmla="*/ 191604 h 1581168"/>
                  <a:gd name="connsiteX2" fmla="*/ 371710 w 2601967"/>
                  <a:gd name="connsiteY2" fmla="*/ 175040 h 1581168"/>
                  <a:gd name="connsiteX3" fmla="*/ 2545413 w 2601967"/>
                  <a:gd name="connsiteY3" fmla="*/ 175040 h 1581168"/>
                  <a:gd name="connsiteX4" fmla="*/ 2585403 w 2601967"/>
                  <a:gd name="connsiteY4" fmla="*/ 191604 h 1581168"/>
                  <a:gd name="connsiteX5" fmla="*/ 2601967 w 2601967"/>
                  <a:gd name="connsiteY5" fmla="*/ 231594 h 1581168"/>
                  <a:gd name="connsiteX6" fmla="*/ 2601967 w 2601967"/>
                  <a:gd name="connsiteY6" fmla="*/ 1524614 h 1581168"/>
                  <a:gd name="connsiteX7" fmla="*/ 2585403 w 2601967"/>
                  <a:gd name="connsiteY7" fmla="*/ 1564604 h 1581168"/>
                  <a:gd name="connsiteX8" fmla="*/ 2545413 w 2601967"/>
                  <a:gd name="connsiteY8" fmla="*/ 1581168 h 1581168"/>
                  <a:gd name="connsiteX9" fmla="*/ 371710 w 2601967"/>
                  <a:gd name="connsiteY9" fmla="*/ 1581168 h 1581168"/>
                  <a:gd name="connsiteX10" fmla="*/ 315156 w 2601967"/>
                  <a:gd name="connsiteY10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3476" h="1581168">
                    <a:moveTo>
                      <a:pt x="6665" y="231594"/>
                    </a:moveTo>
                    <a:cubicBezTo>
                      <a:pt x="0" y="0"/>
                      <a:pt x="12623" y="202210"/>
                      <a:pt x="23229" y="191604"/>
                    </a:cubicBezTo>
                    <a:cubicBezTo>
                      <a:pt x="33835" y="180998"/>
                      <a:pt x="48220" y="175040"/>
                      <a:pt x="63219" y="175040"/>
                    </a:cubicBezTo>
                    <a:lnTo>
                      <a:pt x="2236922" y="175040"/>
                    </a:lnTo>
                    <a:cubicBezTo>
                      <a:pt x="2251921" y="175040"/>
                      <a:pt x="2266306" y="180998"/>
                      <a:pt x="2276912" y="191604"/>
                    </a:cubicBezTo>
                    <a:cubicBezTo>
                      <a:pt x="2287518" y="202210"/>
                      <a:pt x="2293476" y="216595"/>
                      <a:pt x="2293476" y="231594"/>
                    </a:cubicBezTo>
                    <a:lnTo>
                      <a:pt x="2293476" y="1524614"/>
                    </a:lnTo>
                    <a:cubicBezTo>
                      <a:pt x="2293476" y="1539613"/>
                      <a:pt x="2287518" y="1553998"/>
                      <a:pt x="2276912" y="1564604"/>
                    </a:cubicBezTo>
                    <a:cubicBezTo>
                      <a:pt x="2266306" y="1575210"/>
                      <a:pt x="2251921" y="1581168"/>
                      <a:pt x="2236922" y="1581168"/>
                    </a:cubicBezTo>
                    <a:cubicBezTo>
                      <a:pt x="1672543" y="444035"/>
                      <a:pt x="750084" y="681452"/>
                      <a:pt x="6665" y="23159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4" name="자유형 53"/>
              <p:cNvSpPr/>
              <p:nvPr/>
            </p:nvSpPr>
            <p:spPr>
              <a:xfrm>
                <a:off x="650390" y="2321588"/>
                <a:ext cx="2608421" cy="1412179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319060 w 2961016"/>
                  <a:gd name="connsiteY0" fmla="*/ 56554 h 1406128"/>
                  <a:gd name="connsiteX1" fmla="*/ 335624 w 2961016"/>
                  <a:gd name="connsiteY1" fmla="*/ 16564 h 1406128"/>
                  <a:gd name="connsiteX2" fmla="*/ 375614 w 2961016"/>
                  <a:gd name="connsiteY2" fmla="*/ 0 h 1406128"/>
                  <a:gd name="connsiteX3" fmla="*/ 2549317 w 2961016"/>
                  <a:gd name="connsiteY3" fmla="*/ 0 h 1406128"/>
                  <a:gd name="connsiteX4" fmla="*/ 2589307 w 2961016"/>
                  <a:gd name="connsiteY4" fmla="*/ 16564 h 1406128"/>
                  <a:gd name="connsiteX5" fmla="*/ 2605871 w 2961016"/>
                  <a:gd name="connsiteY5" fmla="*/ 56554 h 1406128"/>
                  <a:gd name="connsiteX6" fmla="*/ 2605871 w 2961016"/>
                  <a:gd name="connsiteY6" fmla="*/ 1349574 h 1406128"/>
                  <a:gd name="connsiteX7" fmla="*/ 2589307 w 2961016"/>
                  <a:gd name="connsiteY7" fmla="*/ 1389564 h 1406128"/>
                  <a:gd name="connsiteX8" fmla="*/ 375614 w 2961016"/>
                  <a:gd name="connsiteY8" fmla="*/ 1406128 h 1406128"/>
                  <a:gd name="connsiteX9" fmla="*/ 335624 w 2961016"/>
                  <a:gd name="connsiteY9" fmla="*/ 1389564 h 1406128"/>
                  <a:gd name="connsiteX10" fmla="*/ 319060 w 2961016"/>
                  <a:gd name="connsiteY10" fmla="*/ 1349574 h 1406128"/>
                  <a:gd name="connsiteX11" fmla="*/ 319060 w 2961016"/>
                  <a:gd name="connsiteY11" fmla="*/ 56554 h 1406128"/>
                  <a:gd name="connsiteX0" fmla="*/ 321820 w 2608631"/>
                  <a:gd name="connsiteY0" fmla="*/ 56554 h 1574503"/>
                  <a:gd name="connsiteX1" fmla="*/ 338384 w 2608631"/>
                  <a:gd name="connsiteY1" fmla="*/ 16564 h 1574503"/>
                  <a:gd name="connsiteX2" fmla="*/ 378374 w 2608631"/>
                  <a:gd name="connsiteY2" fmla="*/ 0 h 1574503"/>
                  <a:gd name="connsiteX3" fmla="*/ 2552077 w 2608631"/>
                  <a:gd name="connsiteY3" fmla="*/ 0 h 1574503"/>
                  <a:gd name="connsiteX4" fmla="*/ 2592067 w 2608631"/>
                  <a:gd name="connsiteY4" fmla="*/ 16564 h 1574503"/>
                  <a:gd name="connsiteX5" fmla="*/ 2608631 w 2608631"/>
                  <a:gd name="connsiteY5" fmla="*/ 56554 h 1574503"/>
                  <a:gd name="connsiteX6" fmla="*/ 2608631 w 2608631"/>
                  <a:gd name="connsiteY6" fmla="*/ 1349574 h 1574503"/>
                  <a:gd name="connsiteX7" fmla="*/ 378374 w 2608631"/>
                  <a:gd name="connsiteY7" fmla="*/ 1406128 h 1574503"/>
                  <a:gd name="connsiteX8" fmla="*/ 338384 w 2608631"/>
                  <a:gd name="connsiteY8" fmla="*/ 1389564 h 1574503"/>
                  <a:gd name="connsiteX9" fmla="*/ 321820 w 2608631"/>
                  <a:gd name="connsiteY9" fmla="*/ 1349574 h 1574503"/>
                  <a:gd name="connsiteX10" fmla="*/ 321820 w 2608631"/>
                  <a:gd name="connsiteY10" fmla="*/ 56554 h 157450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631" h="1412793">
                    <a:moveTo>
                      <a:pt x="321820" y="56554"/>
                    </a:moveTo>
                    <a:cubicBezTo>
                      <a:pt x="321820" y="41555"/>
                      <a:pt x="327778" y="27170"/>
                      <a:pt x="338384" y="16564"/>
                    </a:cubicBezTo>
                    <a:cubicBezTo>
                      <a:pt x="348990" y="5958"/>
                      <a:pt x="363375" y="0"/>
                      <a:pt x="378374" y="0"/>
                    </a:cubicBezTo>
                    <a:lnTo>
                      <a:pt x="2552077" y="0"/>
                    </a:lnTo>
                    <a:cubicBezTo>
                      <a:pt x="2567076" y="0"/>
                      <a:pt x="2581461" y="5958"/>
                      <a:pt x="2592067" y="16564"/>
                    </a:cubicBezTo>
                    <a:cubicBezTo>
                      <a:pt x="2602673" y="27170"/>
                      <a:pt x="2608631" y="41555"/>
                      <a:pt x="2608631" y="56554"/>
                    </a:cubicBezTo>
                    <a:cubicBezTo>
                      <a:pt x="1134044" y="571390"/>
                      <a:pt x="1121793" y="956270"/>
                      <a:pt x="378374" y="1406128"/>
                    </a:cubicBezTo>
                    <a:cubicBezTo>
                      <a:pt x="0" y="1412793"/>
                      <a:pt x="348990" y="1400170"/>
                      <a:pt x="338384" y="1389564"/>
                    </a:cubicBezTo>
                    <a:cubicBezTo>
                      <a:pt x="327778" y="1378958"/>
                      <a:pt x="321820" y="1364573"/>
                      <a:pt x="321820" y="1349574"/>
                    </a:cubicBezTo>
                    <a:lnTo>
                      <a:pt x="321820" y="56554"/>
                    </a:ln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43" name="자유형 42"/>
            <p:cNvSpPr/>
            <p:nvPr/>
          </p:nvSpPr>
          <p:spPr bwMode="auto">
            <a:xfrm flipH="1">
              <a:off x="6390920" y="3083591"/>
              <a:ext cx="1819731" cy="985351"/>
            </a:xfrm>
            <a:custGeom>
              <a:avLst/>
              <a:gdLst>
                <a:gd name="connsiteX0" fmla="*/ 0 w 2286811"/>
                <a:gd name="connsiteY0" fmla="*/ 56554 h 1406128"/>
                <a:gd name="connsiteX1" fmla="*/ 16564 w 2286811"/>
                <a:gd name="connsiteY1" fmla="*/ 16564 h 1406128"/>
                <a:gd name="connsiteX2" fmla="*/ 56554 w 2286811"/>
                <a:gd name="connsiteY2" fmla="*/ 0 h 1406128"/>
                <a:gd name="connsiteX3" fmla="*/ 2230257 w 2286811"/>
                <a:gd name="connsiteY3" fmla="*/ 0 h 1406128"/>
                <a:gd name="connsiteX4" fmla="*/ 2270247 w 2286811"/>
                <a:gd name="connsiteY4" fmla="*/ 16564 h 1406128"/>
                <a:gd name="connsiteX5" fmla="*/ 2286811 w 2286811"/>
                <a:gd name="connsiteY5" fmla="*/ 56554 h 1406128"/>
                <a:gd name="connsiteX6" fmla="*/ 2286811 w 2286811"/>
                <a:gd name="connsiteY6" fmla="*/ 1349574 h 1406128"/>
                <a:gd name="connsiteX7" fmla="*/ 2270247 w 2286811"/>
                <a:gd name="connsiteY7" fmla="*/ 1389564 h 1406128"/>
                <a:gd name="connsiteX8" fmla="*/ 2230257 w 2286811"/>
                <a:gd name="connsiteY8" fmla="*/ 1406128 h 1406128"/>
                <a:gd name="connsiteX9" fmla="*/ 56554 w 2286811"/>
                <a:gd name="connsiteY9" fmla="*/ 1406128 h 1406128"/>
                <a:gd name="connsiteX10" fmla="*/ 16564 w 2286811"/>
                <a:gd name="connsiteY10" fmla="*/ 1389564 h 1406128"/>
                <a:gd name="connsiteX11" fmla="*/ 0 w 2286811"/>
                <a:gd name="connsiteY11" fmla="*/ 1349574 h 1406128"/>
                <a:gd name="connsiteX12" fmla="*/ 0 w 2286811"/>
                <a:gd name="connsiteY12" fmla="*/ 56554 h 1406128"/>
                <a:gd name="connsiteX0" fmla="*/ 319060 w 2961016"/>
                <a:gd name="connsiteY0" fmla="*/ 56554 h 1406128"/>
                <a:gd name="connsiteX1" fmla="*/ 335624 w 2961016"/>
                <a:gd name="connsiteY1" fmla="*/ 16564 h 1406128"/>
                <a:gd name="connsiteX2" fmla="*/ 375614 w 2961016"/>
                <a:gd name="connsiteY2" fmla="*/ 0 h 1406128"/>
                <a:gd name="connsiteX3" fmla="*/ 2549317 w 2961016"/>
                <a:gd name="connsiteY3" fmla="*/ 0 h 1406128"/>
                <a:gd name="connsiteX4" fmla="*/ 2589307 w 2961016"/>
                <a:gd name="connsiteY4" fmla="*/ 16564 h 1406128"/>
                <a:gd name="connsiteX5" fmla="*/ 2605871 w 2961016"/>
                <a:gd name="connsiteY5" fmla="*/ 56554 h 1406128"/>
                <a:gd name="connsiteX6" fmla="*/ 2605871 w 2961016"/>
                <a:gd name="connsiteY6" fmla="*/ 1349574 h 1406128"/>
                <a:gd name="connsiteX7" fmla="*/ 2589307 w 2961016"/>
                <a:gd name="connsiteY7" fmla="*/ 1389564 h 1406128"/>
                <a:gd name="connsiteX8" fmla="*/ 375614 w 2961016"/>
                <a:gd name="connsiteY8" fmla="*/ 1406128 h 1406128"/>
                <a:gd name="connsiteX9" fmla="*/ 335624 w 2961016"/>
                <a:gd name="connsiteY9" fmla="*/ 1389564 h 1406128"/>
                <a:gd name="connsiteX10" fmla="*/ 319060 w 2961016"/>
                <a:gd name="connsiteY10" fmla="*/ 1349574 h 1406128"/>
                <a:gd name="connsiteX11" fmla="*/ 319060 w 2961016"/>
                <a:gd name="connsiteY11" fmla="*/ 56554 h 1406128"/>
                <a:gd name="connsiteX0" fmla="*/ 321820 w 2608631"/>
                <a:gd name="connsiteY0" fmla="*/ 56554 h 1574503"/>
                <a:gd name="connsiteX1" fmla="*/ 338384 w 2608631"/>
                <a:gd name="connsiteY1" fmla="*/ 16564 h 1574503"/>
                <a:gd name="connsiteX2" fmla="*/ 378374 w 2608631"/>
                <a:gd name="connsiteY2" fmla="*/ 0 h 1574503"/>
                <a:gd name="connsiteX3" fmla="*/ 2552077 w 2608631"/>
                <a:gd name="connsiteY3" fmla="*/ 0 h 1574503"/>
                <a:gd name="connsiteX4" fmla="*/ 2592067 w 2608631"/>
                <a:gd name="connsiteY4" fmla="*/ 16564 h 1574503"/>
                <a:gd name="connsiteX5" fmla="*/ 2608631 w 2608631"/>
                <a:gd name="connsiteY5" fmla="*/ 56554 h 1574503"/>
                <a:gd name="connsiteX6" fmla="*/ 2608631 w 2608631"/>
                <a:gd name="connsiteY6" fmla="*/ 1349574 h 1574503"/>
                <a:gd name="connsiteX7" fmla="*/ 378374 w 2608631"/>
                <a:gd name="connsiteY7" fmla="*/ 1406128 h 1574503"/>
                <a:gd name="connsiteX8" fmla="*/ 338384 w 2608631"/>
                <a:gd name="connsiteY8" fmla="*/ 1389564 h 1574503"/>
                <a:gd name="connsiteX9" fmla="*/ 321820 w 2608631"/>
                <a:gd name="connsiteY9" fmla="*/ 1349574 h 1574503"/>
                <a:gd name="connsiteX10" fmla="*/ 321820 w 2608631"/>
                <a:gd name="connsiteY10" fmla="*/ 56554 h 157450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  <a:gd name="connsiteX0" fmla="*/ 321820 w 2608631"/>
                <a:gd name="connsiteY0" fmla="*/ 56554 h 1412793"/>
                <a:gd name="connsiteX1" fmla="*/ 338384 w 2608631"/>
                <a:gd name="connsiteY1" fmla="*/ 16564 h 1412793"/>
                <a:gd name="connsiteX2" fmla="*/ 378374 w 2608631"/>
                <a:gd name="connsiteY2" fmla="*/ 0 h 1412793"/>
                <a:gd name="connsiteX3" fmla="*/ 2552077 w 2608631"/>
                <a:gd name="connsiteY3" fmla="*/ 0 h 1412793"/>
                <a:gd name="connsiteX4" fmla="*/ 2592067 w 2608631"/>
                <a:gd name="connsiteY4" fmla="*/ 16564 h 1412793"/>
                <a:gd name="connsiteX5" fmla="*/ 2608631 w 2608631"/>
                <a:gd name="connsiteY5" fmla="*/ 56554 h 1412793"/>
                <a:gd name="connsiteX6" fmla="*/ 378374 w 2608631"/>
                <a:gd name="connsiteY6" fmla="*/ 1406128 h 1412793"/>
                <a:gd name="connsiteX7" fmla="*/ 338384 w 2608631"/>
                <a:gd name="connsiteY7" fmla="*/ 1389564 h 1412793"/>
                <a:gd name="connsiteX8" fmla="*/ 321820 w 2608631"/>
                <a:gd name="connsiteY8" fmla="*/ 1349574 h 1412793"/>
                <a:gd name="connsiteX9" fmla="*/ 321820 w 2608631"/>
                <a:gd name="connsiteY9" fmla="*/ 56554 h 141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631" h="1412793">
                  <a:moveTo>
                    <a:pt x="321820" y="56554"/>
                  </a:moveTo>
                  <a:cubicBezTo>
                    <a:pt x="321820" y="41555"/>
                    <a:pt x="327778" y="27170"/>
                    <a:pt x="338384" y="16564"/>
                  </a:cubicBezTo>
                  <a:cubicBezTo>
                    <a:pt x="348990" y="5958"/>
                    <a:pt x="363375" y="0"/>
                    <a:pt x="378374" y="0"/>
                  </a:cubicBezTo>
                  <a:lnTo>
                    <a:pt x="2552077" y="0"/>
                  </a:lnTo>
                  <a:cubicBezTo>
                    <a:pt x="2567076" y="0"/>
                    <a:pt x="2581461" y="5958"/>
                    <a:pt x="2592067" y="16564"/>
                  </a:cubicBezTo>
                  <a:cubicBezTo>
                    <a:pt x="2602673" y="27170"/>
                    <a:pt x="2608631" y="41555"/>
                    <a:pt x="2608631" y="56554"/>
                  </a:cubicBezTo>
                  <a:cubicBezTo>
                    <a:pt x="1134044" y="571390"/>
                    <a:pt x="1121793" y="956270"/>
                    <a:pt x="378374" y="1406128"/>
                  </a:cubicBezTo>
                  <a:cubicBezTo>
                    <a:pt x="0" y="1412793"/>
                    <a:pt x="348990" y="1400170"/>
                    <a:pt x="338384" y="1389564"/>
                  </a:cubicBezTo>
                  <a:cubicBezTo>
                    <a:pt x="327778" y="1378958"/>
                    <a:pt x="321820" y="1364573"/>
                    <a:pt x="321820" y="1349574"/>
                  </a:cubicBezTo>
                  <a:lnTo>
                    <a:pt x="321820" y="56554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1" name="그룹 37"/>
            <p:cNvGrpSpPr>
              <a:grpSpLocks/>
            </p:cNvGrpSpPr>
            <p:nvPr/>
          </p:nvGrpSpPr>
          <p:grpSpPr bwMode="auto">
            <a:xfrm flipH="1">
              <a:off x="2958454" y="3087243"/>
              <a:ext cx="1812829" cy="1098719"/>
              <a:chOff x="650390" y="2315739"/>
              <a:chExt cx="2608421" cy="1580650"/>
            </a:xfrm>
          </p:grpSpPr>
          <p:sp>
            <p:nvSpPr>
              <p:cNvPr id="49" name="모서리가 둥근 직사각형 48"/>
              <p:cNvSpPr/>
              <p:nvPr/>
            </p:nvSpPr>
            <p:spPr>
              <a:xfrm>
                <a:off x="972519" y="2322347"/>
                <a:ext cx="2286292" cy="1405573"/>
              </a:xfrm>
              <a:prstGeom prst="roundRect">
                <a:avLst>
                  <a:gd name="adj" fmla="val 4022"/>
                </a:avLst>
              </a:prstGeom>
              <a:solidFill>
                <a:srgbClr val="00517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altLang="ko-KR" sz="1400" b="1" dirty="0" smtClean="0">
                    <a:latin typeface="산돌고딕B" pitchFamily="50" charset="-127"/>
                    <a:ea typeface="산돌고딕B" pitchFamily="50" charset="-127"/>
                  </a:rPr>
                  <a:t>OA </a:t>
                </a:r>
                <a:r>
                  <a:rPr lang="ko-KR" altLang="en-US" sz="1400" b="1" dirty="0" smtClean="0">
                    <a:latin typeface="산돌고딕B" pitchFamily="50" charset="-127"/>
                    <a:ea typeface="산돌고딕B" pitchFamily="50" charset="-127"/>
                  </a:rPr>
                  <a:t>학술지 지원 및 통합 서비스</a:t>
                </a:r>
                <a:endParaRPr lang="en-US" altLang="ko-KR" sz="1400" b="1" dirty="0" smtClean="0">
                  <a:latin typeface="산돌고딕B" pitchFamily="50" charset="-127"/>
                  <a:ea typeface="산돌고딕B" pitchFamily="50" charset="-127"/>
                </a:endParaRPr>
              </a:p>
              <a:p>
                <a:pPr algn="ctr" eaLnBrk="1" hangingPunct="1"/>
                <a:r>
                  <a:rPr lang="ko-KR" altLang="en-US" sz="1400" b="1" dirty="0" smtClean="0">
                    <a:latin typeface="산돌고딕B" pitchFamily="50" charset="-127"/>
                    <a:ea typeface="산돌고딕B" pitchFamily="50" charset="-127"/>
                  </a:rPr>
                  <a:t>체계 제공</a:t>
                </a:r>
                <a:endParaRPr lang="ko-KR" altLang="ko-KR" sz="1400" b="1" dirty="0">
                  <a:latin typeface="산돌고딕B" pitchFamily="50" charset="-127"/>
                  <a:ea typeface="산돌고딕B" pitchFamily="50" charset="-127"/>
                </a:endParaRPr>
              </a:p>
            </p:txBody>
          </p:sp>
          <p:sp>
            <p:nvSpPr>
              <p:cNvPr id="50" name="자유형 49"/>
              <p:cNvSpPr/>
              <p:nvPr/>
            </p:nvSpPr>
            <p:spPr>
              <a:xfrm flipH="1" flipV="1">
                <a:off x="962607" y="2315739"/>
                <a:ext cx="2294552" cy="1580650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0 w 2286811"/>
                  <a:gd name="connsiteY0" fmla="*/ 228833 h 1786772"/>
                  <a:gd name="connsiteX1" fmla="*/ 16564 w 2286811"/>
                  <a:gd name="connsiteY1" fmla="*/ 188843 h 1786772"/>
                  <a:gd name="connsiteX2" fmla="*/ 56554 w 2286811"/>
                  <a:gd name="connsiteY2" fmla="*/ 172279 h 1786772"/>
                  <a:gd name="connsiteX3" fmla="*/ 2230257 w 2286811"/>
                  <a:gd name="connsiteY3" fmla="*/ 172279 h 1786772"/>
                  <a:gd name="connsiteX4" fmla="*/ 2270247 w 2286811"/>
                  <a:gd name="connsiteY4" fmla="*/ 188843 h 1786772"/>
                  <a:gd name="connsiteX5" fmla="*/ 2286811 w 2286811"/>
                  <a:gd name="connsiteY5" fmla="*/ 228833 h 1786772"/>
                  <a:gd name="connsiteX6" fmla="*/ 2286811 w 2286811"/>
                  <a:gd name="connsiteY6" fmla="*/ 1521853 h 1786772"/>
                  <a:gd name="connsiteX7" fmla="*/ 2270247 w 2286811"/>
                  <a:gd name="connsiteY7" fmla="*/ 1561843 h 1786772"/>
                  <a:gd name="connsiteX8" fmla="*/ 2230257 w 2286811"/>
                  <a:gd name="connsiteY8" fmla="*/ 1578407 h 1786772"/>
                  <a:gd name="connsiteX9" fmla="*/ 56554 w 2286811"/>
                  <a:gd name="connsiteY9" fmla="*/ 1578407 h 1786772"/>
                  <a:gd name="connsiteX10" fmla="*/ 16564 w 2286811"/>
                  <a:gd name="connsiteY10" fmla="*/ 1561843 h 1786772"/>
                  <a:gd name="connsiteX11" fmla="*/ 0 w 2286811"/>
                  <a:gd name="connsiteY11" fmla="*/ 228833 h 1786772"/>
                  <a:gd name="connsiteX0" fmla="*/ 315156 w 2601967"/>
                  <a:gd name="connsiteY0" fmla="*/ 231594 h 1581168"/>
                  <a:gd name="connsiteX1" fmla="*/ 331720 w 2601967"/>
                  <a:gd name="connsiteY1" fmla="*/ 191604 h 1581168"/>
                  <a:gd name="connsiteX2" fmla="*/ 371710 w 2601967"/>
                  <a:gd name="connsiteY2" fmla="*/ 175040 h 1581168"/>
                  <a:gd name="connsiteX3" fmla="*/ 2545413 w 2601967"/>
                  <a:gd name="connsiteY3" fmla="*/ 175040 h 1581168"/>
                  <a:gd name="connsiteX4" fmla="*/ 2585403 w 2601967"/>
                  <a:gd name="connsiteY4" fmla="*/ 191604 h 1581168"/>
                  <a:gd name="connsiteX5" fmla="*/ 2601967 w 2601967"/>
                  <a:gd name="connsiteY5" fmla="*/ 231594 h 1581168"/>
                  <a:gd name="connsiteX6" fmla="*/ 2601967 w 2601967"/>
                  <a:gd name="connsiteY6" fmla="*/ 1524614 h 1581168"/>
                  <a:gd name="connsiteX7" fmla="*/ 2585403 w 2601967"/>
                  <a:gd name="connsiteY7" fmla="*/ 1564604 h 1581168"/>
                  <a:gd name="connsiteX8" fmla="*/ 2545413 w 2601967"/>
                  <a:gd name="connsiteY8" fmla="*/ 1581168 h 1581168"/>
                  <a:gd name="connsiteX9" fmla="*/ 371710 w 2601967"/>
                  <a:gd name="connsiteY9" fmla="*/ 1581168 h 1581168"/>
                  <a:gd name="connsiteX10" fmla="*/ 315156 w 2601967"/>
                  <a:gd name="connsiteY10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3476" h="1581168">
                    <a:moveTo>
                      <a:pt x="6665" y="231594"/>
                    </a:moveTo>
                    <a:cubicBezTo>
                      <a:pt x="0" y="0"/>
                      <a:pt x="12623" y="202210"/>
                      <a:pt x="23229" y="191604"/>
                    </a:cubicBezTo>
                    <a:cubicBezTo>
                      <a:pt x="33835" y="180998"/>
                      <a:pt x="48220" y="175040"/>
                      <a:pt x="63219" y="175040"/>
                    </a:cubicBezTo>
                    <a:lnTo>
                      <a:pt x="2236922" y="175040"/>
                    </a:lnTo>
                    <a:cubicBezTo>
                      <a:pt x="2251921" y="175040"/>
                      <a:pt x="2266306" y="180998"/>
                      <a:pt x="2276912" y="191604"/>
                    </a:cubicBezTo>
                    <a:cubicBezTo>
                      <a:pt x="2287518" y="202210"/>
                      <a:pt x="2293476" y="216595"/>
                      <a:pt x="2293476" y="231594"/>
                    </a:cubicBezTo>
                    <a:lnTo>
                      <a:pt x="2293476" y="1524614"/>
                    </a:lnTo>
                    <a:cubicBezTo>
                      <a:pt x="2293476" y="1539613"/>
                      <a:pt x="2287518" y="1553998"/>
                      <a:pt x="2276912" y="1564604"/>
                    </a:cubicBezTo>
                    <a:cubicBezTo>
                      <a:pt x="2266306" y="1575210"/>
                      <a:pt x="2251921" y="1581168"/>
                      <a:pt x="2236922" y="1581168"/>
                    </a:cubicBezTo>
                    <a:cubicBezTo>
                      <a:pt x="1672543" y="444035"/>
                      <a:pt x="750084" y="681452"/>
                      <a:pt x="6665" y="23159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1" name="자유형 50"/>
              <p:cNvSpPr/>
              <p:nvPr/>
            </p:nvSpPr>
            <p:spPr>
              <a:xfrm>
                <a:off x="650390" y="2322347"/>
                <a:ext cx="2608421" cy="1412179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319060 w 2961016"/>
                  <a:gd name="connsiteY0" fmla="*/ 56554 h 1406128"/>
                  <a:gd name="connsiteX1" fmla="*/ 335624 w 2961016"/>
                  <a:gd name="connsiteY1" fmla="*/ 16564 h 1406128"/>
                  <a:gd name="connsiteX2" fmla="*/ 375614 w 2961016"/>
                  <a:gd name="connsiteY2" fmla="*/ 0 h 1406128"/>
                  <a:gd name="connsiteX3" fmla="*/ 2549317 w 2961016"/>
                  <a:gd name="connsiteY3" fmla="*/ 0 h 1406128"/>
                  <a:gd name="connsiteX4" fmla="*/ 2589307 w 2961016"/>
                  <a:gd name="connsiteY4" fmla="*/ 16564 h 1406128"/>
                  <a:gd name="connsiteX5" fmla="*/ 2605871 w 2961016"/>
                  <a:gd name="connsiteY5" fmla="*/ 56554 h 1406128"/>
                  <a:gd name="connsiteX6" fmla="*/ 2605871 w 2961016"/>
                  <a:gd name="connsiteY6" fmla="*/ 1349574 h 1406128"/>
                  <a:gd name="connsiteX7" fmla="*/ 2589307 w 2961016"/>
                  <a:gd name="connsiteY7" fmla="*/ 1389564 h 1406128"/>
                  <a:gd name="connsiteX8" fmla="*/ 375614 w 2961016"/>
                  <a:gd name="connsiteY8" fmla="*/ 1406128 h 1406128"/>
                  <a:gd name="connsiteX9" fmla="*/ 335624 w 2961016"/>
                  <a:gd name="connsiteY9" fmla="*/ 1389564 h 1406128"/>
                  <a:gd name="connsiteX10" fmla="*/ 319060 w 2961016"/>
                  <a:gd name="connsiteY10" fmla="*/ 1349574 h 1406128"/>
                  <a:gd name="connsiteX11" fmla="*/ 319060 w 2961016"/>
                  <a:gd name="connsiteY11" fmla="*/ 56554 h 1406128"/>
                  <a:gd name="connsiteX0" fmla="*/ 321820 w 2608631"/>
                  <a:gd name="connsiteY0" fmla="*/ 56554 h 1574503"/>
                  <a:gd name="connsiteX1" fmla="*/ 338384 w 2608631"/>
                  <a:gd name="connsiteY1" fmla="*/ 16564 h 1574503"/>
                  <a:gd name="connsiteX2" fmla="*/ 378374 w 2608631"/>
                  <a:gd name="connsiteY2" fmla="*/ 0 h 1574503"/>
                  <a:gd name="connsiteX3" fmla="*/ 2552077 w 2608631"/>
                  <a:gd name="connsiteY3" fmla="*/ 0 h 1574503"/>
                  <a:gd name="connsiteX4" fmla="*/ 2592067 w 2608631"/>
                  <a:gd name="connsiteY4" fmla="*/ 16564 h 1574503"/>
                  <a:gd name="connsiteX5" fmla="*/ 2608631 w 2608631"/>
                  <a:gd name="connsiteY5" fmla="*/ 56554 h 1574503"/>
                  <a:gd name="connsiteX6" fmla="*/ 2608631 w 2608631"/>
                  <a:gd name="connsiteY6" fmla="*/ 1349574 h 1574503"/>
                  <a:gd name="connsiteX7" fmla="*/ 378374 w 2608631"/>
                  <a:gd name="connsiteY7" fmla="*/ 1406128 h 1574503"/>
                  <a:gd name="connsiteX8" fmla="*/ 338384 w 2608631"/>
                  <a:gd name="connsiteY8" fmla="*/ 1389564 h 1574503"/>
                  <a:gd name="connsiteX9" fmla="*/ 321820 w 2608631"/>
                  <a:gd name="connsiteY9" fmla="*/ 1349574 h 1574503"/>
                  <a:gd name="connsiteX10" fmla="*/ 321820 w 2608631"/>
                  <a:gd name="connsiteY10" fmla="*/ 56554 h 157450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631" h="1412793">
                    <a:moveTo>
                      <a:pt x="321820" y="56554"/>
                    </a:moveTo>
                    <a:cubicBezTo>
                      <a:pt x="321820" y="41555"/>
                      <a:pt x="327778" y="27170"/>
                      <a:pt x="338384" y="16564"/>
                    </a:cubicBezTo>
                    <a:cubicBezTo>
                      <a:pt x="348990" y="5958"/>
                      <a:pt x="363375" y="0"/>
                      <a:pt x="378374" y="0"/>
                    </a:cubicBezTo>
                    <a:lnTo>
                      <a:pt x="2552077" y="0"/>
                    </a:lnTo>
                    <a:cubicBezTo>
                      <a:pt x="2567076" y="0"/>
                      <a:pt x="2581461" y="5958"/>
                      <a:pt x="2592067" y="16564"/>
                    </a:cubicBezTo>
                    <a:cubicBezTo>
                      <a:pt x="2602673" y="27170"/>
                      <a:pt x="2608631" y="41555"/>
                      <a:pt x="2608631" y="56554"/>
                    </a:cubicBezTo>
                    <a:cubicBezTo>
                      <a:pt x="1134044" y="571390"/>
                      <a:pt x="1121793" y="956270"/>
                      <a:pt x="378374" y="1406128"/>
                    </a:cubicBezTo>
                    <a:cubicBezTo>
                      <a:pt x="0" y="1412793"/>
                      <a:pt x="348990" y="1400170"/>
                      <a:pt x="338384" y="1389564"/>
                    </a:cubicBezTo>
                    <a:cubicBezTo>
                      <a:pt x="327778" y="1378958"/>
                      <a:pt x="321820" y="1364573"/>
                      <a:pt x="321820" y="1349574"/>
                    </a:cubicBezTo>
                    <a:lnTo>
                      <a:pt x="321820" y="56554"/>
                    </a:ln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2" name="그룹 37"/>
            <p:cNvGrpSpPr>
              <a:grpSpLocks/>
            </p:cNvGrpSpPr>
            <p:nvPr/>
          </p:nvGrpSpPr>
          <p:grpSpPr bwMode="auto">
            <a:xfrm flipH="1">
              <a:off x="6387265" y="3087244"/>
              <a:ext cx="1812829" cy="1098719"/>
              <a:chOff x="650390" y="2315740"/>
              <a:chExt cx="2608421" cy="1580650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972519" y="2322347"/>
                <a:ext cx="2286292" cy="1405573"/>
              </a:xfrm>
              <a:prstGeom prst="roundRect">
                <a:avLst>
                  <a:gd name="adj" fmla="val 4022"/>
                </a:avLst>
              </a:prstGeom>
              <a:solidFill>
                <a:srgbClr val="00517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altLang="ko-KR" sz="1400" b="1" spc="-150" dirty="0" smtClean="0">
                    <a:latin typeface="산돌고딕B" pitchFamily="50" charset="-127"/>
                    <a:ea typeface="산돌고딕B" pitchFamily="50" charset="-127"/>
                  </a:rPr>
                  <a:t>OA K </a:t>
                </a:r>
                <a:r>
                  <a:rPr lang="ko-KR" altLang="en-US" sz="1400" b="1" spc="-150" dirty="0" err="1" smtClean="0">
                    <a:latin typeface="산돌고딕B" pitchFamily="50" charset="-127"/>
                    <a:ea typeface="산돌고딕B" pitchFamily="50" charset="-127"/>
                  </a:rPr>
                  <a:t>거버넌스</a:t>
                </a:r>
                <a:endParaRPr lang="en-US" altLang="ko-KR" sz="1400" b="1" spc="-150" dirty="0" smtClean="0">
                  <a:latin typeface="산돌고딕B" pitchFamily="50" charset="-127"/>
                  <a:ea typeface="산돌고딕B" pitchFamily="50" charset="-127"/>
                </a:endParaRPr>
              </a:p>
              <a:p>
                <a:pPr algn="ctr" eaLnBrk="1" hangingPunct="1"/>
                <a:r>
                  <a:rPr lang="ko-KR" altLang="en-US" sz="1400" b="1" spc="-150" dirty="0" smtClean="0">
                    <a:latin typeface="산돌고딕B" pitchFamily="50" charset="-127"/>
                    <a:ea typeface="산돌고딕B" pitchFamily="50" charset="-127"/>
                  </a:rPr>
                  <a:t> 운영 및 홍보</a:t>
                </a:r>
                <a:endParaRPr lang="ko-KR" altLang="ko-KR" sz="1400" b="1" spc="-150" dirty="0">
                  <a:latin typeface="산돌고딕B" pitchFamily="50" charset="-127"/>
                  <a:ea typeface="산돌고딕B" pitchFamily="50" charset="-127"/>
                </a:endParaRPr>
              </a:p>
            </p:txBody>
          </p:sp>
          <p:sp>
            <p:nvSpPr>
              <p:cNvPr id="47" name="자유형 46"/>
              <p:cNvSpPr/>
              <p:nvPr/>
            </p:nvSpPr>
            <p:spPr>
              <a:xfrm flipH="1" flipV="1">
                <a:off x="962607" y="2315740"/>
                <a:ext cx="2294552" cy="1580650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0 w 2286811"/>
                  <a:gd name="connsiteY0" fmla="*/ 228833 h 1786772"/>
                  <a:gd name="connsiteX1" fmla="*/ 16564 w 2286811"/>
                  <a:gd name="connsiteY1" fmla="*/ 188843 h 1786772"/>
                  <a:gd name="connsiteX2" fmla="*/ 56554 w 2286811"/>
                  <a:gd name="connsiteY2" fmla="*/ 172279 h 1786772"/>
                  <a:gd name="connsiteX3" fmla="*/ 2230257 w 2286811"/>
                  <a:gd name="connsiteY3" fmla="*/ 172279 h 1786772"/>
                  <a:gd name="connsiteX4" fmla="*/ 2270247 w 2286811"/>
                  <a:gd name="connsiteY4" fmla="*/ 188843 h 1786772"/>
                  <a:gd name="connsiteX5" fmla="*/ 2286811 w 2286811"/>
                  <a:gd name="connsiteY5" fmla="*/ 228833 h 1786772"/>
                  <a:gd name="connsiteX6" fmla="*/ 2286811 w 2286811"/>
                  <a:gd name="connsiteY6" fmla="*/ 1521853 h 1786772"/>
                  <a:gd name="connsiteX7" fmla="*/ 2270247 w 2286811"/>
                  <a:gd name="connsiteY7" fmla="*/ 1561843 h 1786772"/>
                  <a:gd name="connsiteX8" fmla="*/ 2230257 w 2286811"/>
                  <a:gd name="connsiteY8" fmla="*/ 1578407 h 1786772"/>
                  <a:gd name="connsiteX9" fmla="*/ 56554 w 2286811"/>
                  <a:gd name="connsiteY9" fmla="*/ 1578407 h 1786772"/>
                  <a:gd name="connsiteX10" fmla="*/ 16564 w 2286811"/>
                  <a:gd name="connsiteY10" fmla="*/ 1561843 h 1786772"/>
                  <a:gd name="connsiteX11" fmla="*/ 0 w 2286811"/>
                  <a:gd name="connsiteY11" fmla="*/ 228833 h 1786772"/>
                  <a:gd name="connsiteX0" fmla="*/ 315156 w 2601967"/>
                  <a:gd name="connsiteY0" fmla="*/ 231594 h 1581168"/>
                  <a:gd name="connsiteX1" fmla="*/ 331720 w 2601967"/>
                  <a:gd name="connsiteY1" fmla="*/ 191604 h 1581168"/>
                  <a:gd name="connsiteX2" fmla="*/ 371710 w 2601967"/>
                  <a:gd name="connsiteY2" fmla="*/ 175040 h 1581168"/>
                  <a:gd name="connsiteX3" fmla="*/ 2545413 w 2601967"/>
                  <a:gd name="connsiteY3" fmla="*/ 175040 h 1581168"/>
                  <a:gd name="connsiteX4" fmla="*/ 2585403 w 2601967"/>
                  <a:gd name="connsiteY4" fmla="*/ 191604 h 1581168"/>
                  <a:gd name="connsiteX5" fmla="*/ 2601967 w 2601967"/>
                  <a:gd name="connsiteY5" fmla="*/ 231594 h 1581168"/>
                  <a:gd name="connsiteX6" fmla="*/ 2601967 w 2601967"/>
                  <a:gd name="connsiteY6" fmla="*/ 1524614 h 1581168"/>
                  <a:gd name="connsiteX7" fmla="*/ 2585403 w 2601967"/>
                  <a:gd name="connsiteY7" fmla="*/ 1564604 h 1581168"/>
                  <a:gd name="connsiteX8" fmla="*/ 2545413 w 2601967"/>
                  <a:gd name="connsiteY8" fmla="*/ 1581168 h 1581168"/>
                  <a:gd name="connsiteX9" fmla="*/ 371710 w 2601967"/>
                  <a:gd name="connsiteY9" fmla="*/ 1581168 h 1581168"/>
                  <a:gd name="connsiteX10" fmla="*/ 315156 w 2601967"/>
                  <a:gd name="connsiteY10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  <a:gd name="connsiteX0" fmla="*/ 6665 w 2293476"/>
                  <a:gd name="connsiteY0" fmla="*/ 231594 h 1581168"/>
                  <a:gd name="connsiteX1" fmla="*/ 23229 w 2293476"/>
                  <a:gd name="connsiteY1" fmla="*/ 191604 h 1581168"/>
                  <a:gd name="connsiteX2" fmla="*/ 63219 w 2293476"/>
                  <a:gd name="connsiteY2" fmla="*/ 175040 h 1581168"/>
                  <a:gd name="connsiteX3" fmla="*/ 2236922 w 2293476"/>
                  <a:gd name="connsiteY3" fmla="*/ 175040 h 1581168"/>
                  <a:gd name="connsiteX4" fmla="*/ 2276912 w 2293476"/>
                  <a:gd name="connsiteY4" fmla="*/ 191604 h 1581168"/>
                  <a:gd name="connsiteX5" fmla="*/ 2293476 w 2293476"/>
                  <a:gd name="connsiteY5" fmla="*/ 231594 h 1581168"/>
                  <a:gd name="connsiteX6" fmla="*/ 2293476 w 2293476"/>
                  <a:gd name="connsiteY6" fmla="*/ 1524614 h 1581168"/>
                  <a:gd name="connsiteX7" fmla="*/ 2276912 w 2293476"/>
                  <a:gd name="connsiteY7" fmla="*/ 1564604 h 1581168"/>
                  <a:gd name="connsiteX8" fmla="*/ 2236922 w 2293476"/>
                  <a:gd name="connsiteY8" fmla="*/ 1581168 h 1581168"/>
                  <a:gd name="connsiteX9" fmla="*/ 6665 w 2293476"/>
                  <a:gd name="connsiteY9" fmla="*/ 231594 h 158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3476" h="1581168">
                    <a:moveTo>
                      <a:pt x="6665" y="231594"/>
                    </a:moveTo>
                    <a:cubicBezTo>
                      <a:pt x="0" y="0"/>
                      <a:pt x="12623" y="202210"/>
                      <a:pt x="23229" y="191604"/>
                    </a:cubicBezTo>
                    <a:cubicBezTo>
                      <a:pt x="33835" y="180998"/>
                      <a:pt x="48220" y="175040"/>
                      <a:pt x="63219" y="175040"/>
                    </a:cubicBezTo>
                    <a:lnTo>
                      <a:pt x="2236922" y="175040"/>
                    </a:lnTo>
                    <a:cubicBezTo>
                      <a:pt x="2251921" y="175040"/>
                      <a:pt x="2266306" y="180998"/>
                      <a:pt x="2276912" y="191604"/>
                    </a:cubicBezTo>
                    <a:cubicBezTo>
                      <a:pt x="2287518" y="202210"/>
                      <a:pt x="2293476" y="216595"/>
                      <a:pt x="2293476" y="231594"/>
                    </a:cubicBezTo>
                    <a:lnTo>
                      <a:pt x="2293476" y="1524614"/>
                    </a:lnTo>
                    <a:cubicBezTo>
                      <a:pt x="2293476" y="1539613"/>
                      <a:pt x="2287518" y="1553998"/>
                      <a:pt x="2276912" y="1564604"/>
                    </a:cubicBezTo>
                    <a:cubicBezTo>
                      <a:pt x="2266306" y="1575210"/>
                      <a:pt x="2251921" y="1581168"/>
                      <a:pt x="2236922" y="1581168"/>
                    </a:cubicBezTo>
                    <a:cubicBezTo>
                      <a:pt x="1672543" y="444035"/>
                      <a:pt x="750084" y="681452"/>
                      <a:pt x="6665" y="23159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650390" y="2322346"/>
                <a:ext cx="2608421" cy="1412179"/>
              </a:xfrm>
              <a:custGeom>
                <a:avLst/>
                <a:gdLst>
                  <a:gd name="connsiteX0" fmla="*/ 0 w 2286811"/>
                  <a:gd name="connsiteY0" fmla="*/ 56554 h 1406128"/>
                  <a:gd name="connsiteX1" fmla="*/ 16564 w 2286811"/>
                  <a:gd name="connsiteY1" fmla="*/ 16564 h 1406128"/>
                  <a:gd name="connsiteX2" fmla="*/ 56554 w 2286811"/>
                  <a:gd name="connsiteY2" fmla="*/ 0 h 1406128"/>
                  <a:gd name="connsiteX3" fmla="*/ 2230257 w 2286811"/>
                  <a:gd name="connsiteY3" fmla="*/ 0 h 1406128"/>
                  <a:gd name="connsiteX4" fmla="*/ 2270247 w 2286811"/>
                  <a:gd name="connsiteY4" fmla="*/ 16564 h 1406128"/>
                  <a:gd name="connsiteX5" fmla="*/ 2286811 w 2286811"/>
                  <a:gd name="connsiteY5" fmla="*/ 56554 h 1406128"/>
                  <a:gd name="connsiteX6" fmla="*/ 2286811 w 2286811"/>
                  <a:gd name="connsiteY6" fmla="*/ 1349574 h 1406128"/>
                  <a:gd name="connsiteX7" fmla="*/ 2270247 w 2286811"/>
                  <a:gd name="connsiteY7" fmla="*/ 1389564 h 1406128"/>
                  <a:gd name="connsiteX8" fmla="*/ 2230257 w 2286811"/>
                  <a:gd name="connsiteY8" fmla="*/ 1406128 h 1406128"/>
                  <a:gd name="connsiteX9" fmla="*/ 56554 w 2286811"/>
                  <a:gd name="connsiteY9" fmla="*/ 1406128 h 1406128"/>
                  <a:gd name="connsiteX10" fmla="*/ 16564 w 2286811"/>
                  <a:gd name="connsiteY10" fmla="*/ 1389564 h 1406128"/>
                  <a:gd name="connsiteX11" fmla="*/ 0 w 2286811"/>
                  <a:gd name="connsiteY11" fmla="*/ 1349574 h 1406128"/>
                  <a:gd name="connsiteX12" fmla="*/ 0 w 2286811"/>
                  <a:gd name="connsiteY12" fmla="*/ 56554 h 1406128"/>
                  <a:gd name="connsiteX0" fmla="*/ 319060 w 2961016"/>
                  <a:gd name="connsiteY0" fmla="*/ 56554 h 1406128"/>
                  <a:gd name="connsiteX1" fmla="*/ 335624 w 2961016"/>
                  <a:gd name="connsiteY1" fmla="*/ 16564 h 1406128"/>
                  <a:gd name="connsiteX2" fmla="*/ 375614 w 2961016"/>
                  <a:gd name="connsiteY2" fmla="*/ 0 h 1406128"/>
                  <a:gd name="connsiteX3" fmla="*/ 2549317 w 2961016"/>
                  <a:gd name="connsiteY3" fmla="*/ 0 h 1406128"/>
                  <a:gd name="connsiteX4" fmla="*/ 2589307 w 2961016"/>
                  <a:gd name="connsiteY4" fmla="*/ 16564 h 1406128"/>
                  <a:gd name="connsiteX5" fmla="*/ 2605871 w 2961016"/>
                  <a:gd name="connsiteY5" fmla="*/ 56554 h 1406128"/>
                  <a:gd name="connsiteX6" fmla="*/ 2605871 w 2961016"/>
                  <a:gd name="connsiteY6" fmla="*/ 1349574 h 1406128"/>
                  <a:gd name="connsiteX7" fmla="*/ 2589307 w 2961016"/>
                  <a:gd name="connsiteY7" fmla="*/ 1389564 h 1406128"/>
                  <a:gd name="connsiteX8" fmla="*/ 375614 w 2961016"/>
                  <a:gd name="connsiteY8" fmla="*/ 1406128 h 1406128"/>
                  <a:gd name="connsiteX9" fmla="*/ 335624 w 2961016"/>
                  <a:gd name="connsiteY9" fmla="*/ 1389564 h 1406128"/>
                  <a:gd name="connsiteX10" fmla="*/ 319060 w 2961016"/>
                  <a:gd name="connsiteY10" fmla="*/ 1349574 h 1406128"/>
                  <a:gd name="connsiteX11" fmla="*/ 319060 w 2961016"/>
                  <a:gd name="connsiteY11" fmla="*/ 56554 h 1406128"/>
                  <a:gd name="connsiteX0" fmla="*/ 321820 w 2608631"/>
                  <a:gd name="connsiteY0" fmla="*/ 56554 h 1574503"/>
                  <a:gd name="connsiteX1" fmla="*/ 338384 w 2608631"/>
                  <a:gd name="connsiteY1" fmla="*/ 16564 h 1574503"/>
                  <a:gd name="connsiteX2" fmla="*/ 378374 w 2608631"/>
                  <a:gd name="connsiteY2" fmla="*/ 0 h 1574503"/>
                  <a:gd name="connsiteX3" fmla="*/ 2552077 w 2608631"/>
                  <a:gd name="connsiteY3" fmla="*/ 0 h 1574503"/>
                  <a:gd name="connsiteX4" fmla="*/ 2592067 w 2608631"/>
                  <a:gd name="connsiteY4" fmla="*/ 16564 h 1574503"/>
                  <a:gd name="connsiteX5" fmla="*/ 2608631 w 2608631"/>
                  <a:gd name="connsiteY5" fmla="*/ 56554 h 1574503"/>
                  <a:gd name="connsiteX6" fmla="*/ 2608631 w 2608631"/>
                  <a:gd name="connsiteY6" fmla="*/ 1349574 h 1574503"/>
                  <a:gd name="connsiteX7" fmla="*/ 378374 w 2608631"/>
                  <a:gd name="connsiteY7" fmla="*/ 1406128 h 1574503"/>
                  <a:gd name="connsiteX8" fmla="*/ 338384 w 2608631"/>
                  <a:gd name="connsiteY8" fmla="*/ 1389564 h 1574503"/>
                  <a:gd name="connsiteX9" fmla="*/ 321820 w 2608631"/>
                  <a:gd name="connsiteY9" fmla="*/ 1349574 h 1574503"/>
                  <a:gd name="connsiteX10" fmla="*/ 321820 w 2608631"/>
                  <a:gd name="connsiteY10" fmla="*/ 56554 h 157450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  <a:gd name="connsiteX0" fmla="*/ 321820 w 2608631"/>
                  <a:gd name="connsiteY0" fmla="*/ 56554 h 1412793"/>
                  <a:gd name="connsiteX1" fmla="*/ 338384 w 2608631"/>
                  <a:gd name="connsiteY1" fmla="*/ 16564 h 1412793"/>
                  <a:gd name="connsiteX2" fmla="*/ 378374 w 2608631"/>
                  <a:gd name="connsiteY2" fmla="*/ 0 h 1412793"/>
                  <a:gd name="connsiteX3" fmla="*/ 2552077 w 2608631"/>
                  <a:gd name="connsiteY3" fmla="*/ 0 h 1412793"/>
                  <a:gd name="connsiteX4" fmla="*/ 2592067 w 2608631"/>
                  <a:gd name="connsiteY4" fmla="*/ 16564 h 1412793"/>
                  <a:gd name="connsiteX5" fmla="*/ 2608631 w 2608631"/>
                  <a:gd name="connsiteY5" fmla="*/ 56554 h 1412793"/>
                  <a:gd name="connsiteX6" fmla="*/ 378374 w 2608631"/>
                  <a:gd name="connsiteY6" fmla="*/ 1406128 h 1412793"/>
                  <a:gd name="connsiteX7" fmla="*/ 338384 w 2608631"/>
                  <a:gd name="connsiteY7" fmla="*/ 1389564 h 1412793"/>
                  <a:gd name="connsiteX8" fmla="*/ 321820 w 2608631"/>
                  <a:gd name="connsiteY8" fmla="*/ 1349574 h 1412793"/>
                  <a:gd name="connsiteX9" fmla="*/ 321820 w 2608631"/>
                  <a:gd name="connsiteY9" fmla="*/ 56554 h 141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631" h="1412793">
                    <a:moveTo>
                      <a:pt x="321820" y="56554"/>
                    </a:moveTo>
                    <a:cubicBezTo>
                      <a:pt x="321820" y="41555"/>
                      <a:pt x="327778" y="27170"/>
                      <a:pt x="338384" y="16564"/>
                    </a:cubicBezTo>
                    <a:cubicBezTo>
                      <a:pt x="348990" y="5958"/>
                      <a:pt x="363375" y="0"/>
                      <a:pt x="378374" y="0"/>
                    </a:cubicBezTo>
                    <a:lnTo>
                      <a:pt x="2552077" y="0"/>
                    </a:lnTo>
                    <a:cubicBezTo>
                      <a:pt x="2567076" y="0"/>
                      <a:pt x="2581461" y="5958"/>
                      <a:pt x="2592067" y="16564"/>
                    </a:cubicBezTo>
                    <a:cubicBezTo>
                      <a:pt x="2602673" y="27170"/>
                      <a:pt x="2608631" y="41555"/>
                      <a:pt x="2608631" y="56554"/>
                    </a:cubicBezTo>
                    <a:cubicBezTo>
                      <a:pt x="1134044" y="571390"/>
                      <a:pt x="1121793" y="956270"/>
                      <a:pt x="378374" y="1406128"/>
                    </a:cubicBezTo>
                    <a:cubicBezTo>
                      <a:pt x="0" y="1412793"/>
                      <a:pt x="348990" y="1400170"/>
                      <a:pt x="338384" y="1389564"/>
                    </a:cubicBezTo>
                    <a:cubicBezTo>
                      <a:pt x="327778" y="1378958"/>
                      <a:pt x="321820" y="1364573"/>
                      <a:pt x="321820" y="1349574"/>
                    </a:cubicBezTo>
                    <a:lnTo>
                      <a:pt x="321820" y="56554"/>
                    </a:ln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60" name="Picture 11" descr="개체1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91" t="49086" r="59546" b="40564"/>
          <a:stretch>
            <a:fillRect/>
          </a:stretch>
        </p:blipFill>
        <p:spPr bwMode="auto">
          <a:xfrm>
            <a:off x="138002" y="615424"/>
            <a:ext cx="2697038" cy="4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 descr="개체1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33" t="49086" r="49323" b="40564"/>
          <a:stretch>
            <a:fillRect/>
          </a:stretch>
        </p:blipFill>
        <p:spPr bwMode="auto">
          <a:xfrm>
            <a:off x="2835040" y="615424"/>
            <a:ext cx="942867" cy="4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 descr="개체1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1" t="49086" r="70758" b="40564"/>
          <a:stretch>
            <a:fillRect/>
          </a:stretch>
        </p:blipFill>
        <p:spPr bwMode="auto">
          <a:xfrm>
            <a:off x="9245" y="615424"/>
            <a:ext cx="814678" cy="4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91"/>
          <p:cNvSpPr txBox="1">
            <a:spLocks noChangeArrowheads="1"/>
          </p:cNvSpPr>
          <p:nvPr/>
        </p:nvSpPr>
        <p:spPr bwMode="auto">
          <a:xfrm flipH="1">
            <a:off x="416584" y="711089"/>
            <a:ext cx="2567887" cy="2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lvl="1" indent="-92075" defTabSz="885825" eaLnBrk="0" hangingPunct="0">
              <a:lnSpc>
                <a:spcPct val="90000"/>
              </a:lnSpc>
              <a:spcBef>
                <a:spcPct val="10000"/>
              </a:spcBef>
              <a:buClr>
                <a:sysClr val="windowText" lastClr="000000"/>
              </a:buClr>
              <a:tabLst>
                <a:tab pos="5648325" algn="l"/>
              </a:tabLst>
              <a:defRPr/>
            </a:pPr>
            <a:r>
              <a:rPr lang="ko-KR" altLang="en-US" sz="1600" b="1" kern="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 목표</a:t>
            </a:r>
            <a:endParaRPr lang="ko-KR" altLang="en-US" sz="1600" b="1" kern="0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635159" y="260648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□■□□□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OAK 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사업개요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323528" y="169148"/>
            <a:ext cx="6711950" cy="4462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사업추진 경과</a:t>
            </a:r>
            <a:endParaRPr lang="en-US" altLang="ko-K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12690" y="2246630"/>
            <a:ext cx="6722788" cy="4062690"/>
            <a:chOff x="613298" y="1268760"/>
            <a:chExt cx="8351190" cy="4808284"/>
          </a:xfrm>
        </p:grpSpPr>
        <p:sp>
          <p:nvSpPr>
            <p:cNvPr id="8" name="직사각형 7"/>
            <p:cNvSpPr/>
            <p:nvPr/>
          </p:nvSpPr>
          <p:spPr>
            <a:xfrm>
              <a:off x="613298" y="3724208"/>
              <a:ext cx="3226244" cy="36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3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OA </a:t>
              </a:r>
              <a:r>
                <a:rPr lang="ko-KR" alt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기반구축 및 시스템 개발</a:t>
              </a:r>
              <a:endParaRPr lang="en-US" altLang="ko-KR" sz="1400" b="1" dirty="0" smtClean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grpSp>
          <p:nvGrpSpPr>
            <p:cNvPr id="9" name="그룹 75"/>
            <p:cNvGrpSpPr/>
            <p:nvPr/>
          </p:nvGrpSpPr>
          <p:grpSpPr>
            <a:xfrm>
              <a:off x="1738544" y="4860366"/>
              <a:ext cx="1216678" cy="1216678"/>
              <a:chOff x="792209" y="4632116"/>
              <a:chExt cx="1216678" cy="1216678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92209" y="4632116"/>
                <a:ext cx="1216678" cy="1216678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rgbClr val="5D7430"/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자유형 48"/>
              <p:cNvSpPr/>
              <p:nvPr/>
            </p:nvSpPr>
            <p:spPr>
              <a:xfrm>
                <a:off x="840284" y="4680494"/>
                <a:ext cx="995412" cy="974404"/>
              </a:xfrm>
              <a:custGeom>
                <a:avLst/>
                <a:gdLst>
                  <a:gd name="connsiteX0" fmla="*/ 0 w 1338673"/>
                  <a:gd name="connsiteY0" fmla="*/ 669337 h 1338673"/>
                  <a:gd name="connsiteX1" fmla="*/ 196045 w 1338673"/>
                  <a:gd name="connsiteY1" fmla="*/ 196044 h 1338673"/>
                  <a:gd name="connsiteX2" fmla="*/ 669338 w 1338673"/>
                  <a:gd name="connsiteY2" fmla="*/ 0 h 1338673"/>
                  <a:gd name="connsiteX3" fmla="*/ 1142631 w 1338673"/>
                  <a:gd name="connsiteY3" fmla="*/ 196045 h 1338673"/>
                  <a:gd name="connsiteX4" fmla="*/ 1338675 w 1338673"/>
                  <a:gd name="connsiteY4" fmla="*/ 669338 h 1338673"/>
                  <a:gd name="connsiteX5" fmla="*/ 1142631 w 1338673"/>
                  <a:gd name="connsiteY5" fmla="*/ 1142631 h 1338673"/>
                  <a:gd name="connsiteX6" fmla="*/ 669338 w 1338673"/>
                  <a:gd name="connsiteY6" fmla="*/ 1338675 h 1338673"/>
                  <a:gd name="connsiteX7" fmla="*/ 196045 w 1338673"/>
                  <a:gd name="connsiteY7" fmla="*/ 1142630 h 1338673"/>
                  <a:gd name="connsiteX8" fmla="*/ 1 w 1338673"/>
                  <a:gd name="connsiteY8" fmla="*/ 669337 h 1338673"/>
                  <a:gd name="connsiteX9" fmla="*/ 0 w 1338673"/>
                  <a:gd name="connsiteY9" fmla="*/ 669337 h 1338673"/>
                  <a:gd name="connsiteX0" fmla="*/ 0 w 1417557"/>
                  <a:gd name="connsiteY0" fmla="*/ 669337 h 1417557"/>
                  <a:gd name="connsiteX1" fmla="*/ 196045 w 1417557"/>
                  <a:gd name="connsiteY1" fmla="*/ 196044 h 1417557"/>
                  <a:gd name="connsiteX2" fmla="*/ 669338 w 1417557"/>
                  <a:gd name="connsiteY2" fmla="*/ 0 h 1417557"/>
                  <a:gd name="connsiteX3" fmla="*/ 1142631 w 1417557"/>
                  <a:gd name="connsiteY3" fmla="*/ 196045 h 1417557"/>
                  <a:gd name="connsiteX4" fmla="*/ 1338675 w 1417557"/>
                  <a:gd name="connsiteY4" fmla="*/ 669338 h 1417557"/>
                  <a:gd name="connsiteX5" fmla="*/ 669338 w 1417557"/>
                  <a:gd name="connsiteY5" fmla="*/ 1338675 h 1417557"/>
                  <a:gd name="connsiteX6" fmla="*/ 196045 w 1417557"/>
                  <a:gd name="connsiteY6" fmla="*/ 1142630 h 1417557"/>
                  <a:gd name="connsiteX7" fmla="*/ 1 w 1417557"/>
                  <a:gd name="connsiteY7" fmla="*/ 669337 h 1417557"/>
                  <a:gd name="connsiteX8" fmla="*/ 0 w 1417557"/>
                  <a:gd name="connsiteY8" fmla="*/ 669337 h 1417557"/>
                  <a:gd name="connsiteX0" fmla="*/ 0 w 1496439"/>
                  <a:gd name="connsiteY0" fmla="*/ 669337 h 1142630"/>
                  <a:gd name="connsiteX1" fmla="*/ 196045 w 1496439"/>
                  <a:gd name="connsiteY1" fmla="*/ 196044 h 1142630"/>
                  <a:gd name="connsiteX2" fmla="*/ 669338 w 1496439"/>
                  <a:gd name="connsiteY2" fmla="*/ 0 h 1142630"/>
                  <a:gd name="connsiteX3" fmla="*/ 1142631 w 1496439"/>
                  <a:gd name="connsiteY3" fmla="*/ 196045 h 1142630"/>
                  <a:gd name="connsiteX4" fmla="*/ 1338675 w 1496439"/>
                  <a:gd name="connsiteY4" fmla="*/ 669338 h 1142630"/>
                  <a:gd name="connsiteX5" fmla="*/ 196045 w 1496439"/>
                  <a:gd name="connsiteY5" fmla="*/ 1142630 h 1142630"/>
                  <a:gd name="connsiteX6" fmla="*/ 1 w 1496439"/>
                  <a:gd name="connsiteY6" fmla="*/ 669337 h 1142630"/>
                  <a:gd name="connsiteX7" fmla="*/ 0 w 1496439"/>
                  <a:gd name="connsiteY7" fmla="*/ 669337 h 1142630"/>
                  <a:gd name="connsiteX0" fmla="*/ 0 w 1221513"/>
                  <a:gd name="connsiteY0" fmla="*/ 669337 h 1142630"/>
                  <a:gd name="connsiteX1" fmla="*/ 196045 w 1221513"/>
                  <a:gd name="connsiteY1" fmla="*/ 196044 h 1142630"/>
                  <a:gd name="connsiteX2" fmla="*/ 669338 w 1221513"/>
                  <a:gd name="connsiteY2" fmla="*/ 0 h 1142630"/>
                  <a:gd name="connsiteX3" fmla="*/ 1142631 w 1221513"/>
                  <a:gd name="connsiteY3" fmla="*/ 196045 h 1142630"/>
                  <a:gd name="connsiteX4" fmla="*/ 196045 w 1221513"/>
                  <a:gd name="connsiteY4" fmla="*/ 1142630 h 1142630"/>
                  <a:gd name="connsiteX5" fmla="*/ 1 w 1221513"/>
                  <a:gd name="connsiteY5" fmla="*/ 669337 h 1142630"/>
                  <a:gd name="connsiteX6" fmla="*/ 0 w 1221513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107107 w 1274372"/>
                  <a:gd name="connsiteY0" fmla="*/ 669337 h 1142630"/>
                  <a:gd name="connsiteX1" fmla="*/ 303152 w 1274372"/>
                  <a:gd name="connsiteY1" fmla="*/ 196044 h 1142630"/>
                  <a:gd name="connsiteX2" fmla="*/ 776445 w 1274372"/>
                  <a:gd name="connsiteY2" fmla="*/ 0 h 1142630"/>
                  <a:gd name="connsiteX3" fmla="*/ 1249738 w 1274372"/>
                  <a:gd name="connsiteY3" fmla="*/ 196045 h 1142630"/>
                  <a:gd name="connsiteX4" fmla="*/ 303152 w 1274372"/>
                  <a:gd name="connsiteY4" fmla="*/ 1142630 h 1142630"/>
                  <a:gd name="connsiteX5" fmla="*/ 107108 w 1274372"/>
                  <a:gd name="connsiteY5" fmla="*/ 669337 h 1142630"/>
                  <a:gd name="connsiteX6" fmla="*/ 107107 w 1274372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7265" h="1142630">
                    <a:moveTo>
                      <a:pt x="0" y="669337"/>
                    </a:moveTo>
                    <a:cubicBezTo>
                      <a:pt x="0" y="491818"/>
                      <a:pt x="70520" y="321569"/>
                      <a:pt x="196045" y="196044"/>
                    </a:cubicBezTo>
                    <a:cubicBezTo>
                      <a:pt x="321570" y="70519"/>
                      <a:pt x="491819" y="0"/>
                      <a:pt x="669338" y="0"/>
                    </a:cubicBezTo>
                    <a:cubicBezTo>
                      <a:pt x="846857" y="0"/>
                      <a:pt x="1167265" y="175891"/>
                      <a:pt x="1142631" y="196045"/>
                    </a:cubicBezTo>
                    <a:cubicBezTo>
                      <a:pt x="774301" y="148183"/>
                      <a:pt x="161975" y="675728"/>
                      <a:pt x="196045" y="1142630"/>
                    </a:cubicBezTo>
                    <a:cubicBezTo>
                      <a:pt x="70520" y="1017105"/>
                      <a:pt x="1" y="846856"/>
                      <a:pt x="1" y="669337"/>
                    </a:cubicBezTo>
                    <a:lnTo>
                      <a:pt x="0" y="669337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grpSp>
          <p:nvGrpSpPr>
            <p:cNvPr id="10" name="그룹 93"/>
            <p:cNvGrpSpPr/>
            <p:nvPr/>
          </p:nvGrpSpPr>
          <p:grpSpPr>
            <a:xfrm>
              <a:off x="3098814" y="4343563"/>
              <a:ext cx="1216678" cy="1216678"/>
              <a:chOff x="2152479" y="4115313"/>
              <a:chExt cx="1216678" cy="1216678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2152479" y="4115313"/>
                <a:ext cx="1216678" cy="1216678"/>
              </a:xfrm>
              <a:prstGeom prst="ellipse">
                <a:avLst/>
              </a:prstGeom>
              <a:solidFill>
                <a:srgbClr val="81C5AC"/>
              </a:solidFill>
              <a:ln w="9525">
                <a:solidFill>
                  <a:srgbClr val="4C906B"/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자유형 46"/>
              <p:cNvSpPr/>
              <p:nvPr/>
            </p:nvSpPr>
            <p:spPr>
              <a:xfrm>
                <a:off x="2195736" y="4149080"/>
                <a:ext cx="995412" cy="974404"/>
              </a:xfrm>
              <a:custGeom>
                <a:avLst/>
                <a:gdLst>
                  <a:gd name="connsiteX0" fmla="*/ 0 w 1338673"/>
                  <a:gd name="connsiteY0" fmla="*/ 669337 h 1338673"/>
                  <a:gd name="connsiteX1" fmla="*/ 196045 w 1338673"/>
                  <a:gd name="connsiteY1" fmla="*/ 196044 h 1338673"/>
                  <a:gd name="connsiteX2" fmla="*/ 669338 w 1338673"/>
                  <a:gd name="connsiteY2" fmla="*/ 0 h 1338673"/>
                  <a:gd name="connsiteX3" fmla="*/ 1142631 w 1338673"/>
                  <a:gd name="connsiteY3" fmla="*/ 196045 h 1338673"/>
                  <a:gd name="connsiteX4" fmla="*/ 1338675 w 1338673"/>
                  <a:gd name="connsiteY4" fmla="*/ 669338 h 1338673"/>
                  <a:gd name="connsiteX5" fmla="*/ 1142631 w 1338673"/>
                  <a:gd name="connsiteY5" fmla="*/ 1142631 h 1338673"/>
                  <a:gd name="connsiteX6" fmla="*/ 669338 w 1338673"/>
                  <a:gd name="connsiteY6" fmla="*/ 1338675 h 1338673"/>
                  <a:gd name="connsiteX7" fmla="*/ 196045 w 1338673"/>
                  <a:gd name="connsiteY7" fmla="*/ 1142630 h 1338673"/>
                  <a:gd name="connsiteX8" fmla="*/ 1 w 1338673"/>
                  <a:gd name="connsiteY8" fmla="*/ 669337 h 1338673"/>
                  <a:gd name="connsiteX9" fmla="*/ 0 w 1338673"/>
                  <a:gd name="connsiteY9" fmla="*/ 669337 h 1338673"/>
                  <a:gd name="connsiteX0" fmla="*/ 0 w 1417557"/>
                  <a:gd name="connsiteY0" fmla="*/ 669337 h 1417557"/>
                  <a:gd name="connsiteX1" fmla="*/ 196045 w 1417557"/>
                  <a:gd name="connsiteY1" fmla="*/ 196044 h 1417557"/>
                  <a:gd name="connsiteX2" fmla="*/ 669338 w 1417557"/>
                  <a:gd name="connsiteY2" fmla="*/ 0 h 1417557"/>
                  <a:gd name="connsiteX3" fmla="*/ 1142631 w 1417557"/>
                  <a:gd name="connsiteY3" fmla="*/ 196045 h 1417557"/>
                  <a:gd name="connsiteX4" fmla="*/ 1338675 w 1417557"/>
                  <a:gd name="connsiteY4" fmla="*/ 669338 h 1417557"/>
                  <a:gd name="connsiteX5" fmla="*/ 669338 w 1417557"/>
                  <a:gd name="connsiteY5" fmla="*/ 1338675 h 1417557"/>
                  <a:gd name="connsiteX6" fmla="*/ 196045 w 1417557"/>
                  <a:gd name="connsiteY6" fmla="*/ 1142630 h 1417557"/>
                  <a:gd name="connsiteX7" fmla="*/ 1 w 1417557"/>
                  <a:gd name="connsiteY7" fmla="*/ 669337 h 1417557"/>
                  <a:gd name="connsiteX8" fmla="*/ 0 w 1417557"/>
                  <a:gd name="connsiteY8" fmla="*/ 669337 h 1417557"/>
                  <a:gd name="connsiteX0" fmla="*/ 0 w 1496439"/>
                  <a:gd name="connsiteY0" fmla="*/ 669337 h 1142630"/>
                  <a:gd name="connsiteX1" fmla="*/ 196045 w 1496439"/>
                  <a:gd name="connsiteY1" fmla="*/ 196044 h 1142630"/>
                  <a:gd name="connsiteX2" fmla="*/ 669338 w 1496439"/>
                  <a:gd name="connsiteY2" fmla="*/ 0 h 1142630"/>
                  <a:gd name="connsiteX3" fmla="*/ 1142631 w 1496439"/>
                  <a:gd name="connsiteY3" fmla="*/ 196045 h 1142630"/>
                  <a:gd name="connsiteX4" fmla="*/ 1338675 w 1496439"/>
                  <a:gd name="connsiteY4" fmla="*/ 669338 h 1142630"/>
                  <a:gd name="connsiteX5" fmla="*/ 196045 w 1496439"/>
                  <a:gd name="connsiteY5" fmla="*/ 1142630 h 1142630"/>
                  <a:gd name="connsiteX6" fmla="*/ 1 w 1496439"/>
                  <a:gd name="connsiteY6" fmla="*/ 669337 h 1142630"/>
                  <a:gd name="connsiteX7" fmla="*/ 0 w 1496439"/>
                  <a:gd name="connsiteY7" fmla="*/ 669337 h 1142630"/>
                  <a:gd name="connsiteX0" fmla="*/ 0 w 1221513"/>
                  <a:gd name="connsiteY0" fmla="*/ 669337 h 1142630"/>
                  <a:gd name="connsiteX1" fmla="*/ 196045 w 1221513"/>
                  <a:gd name="connsiteY1" fmla="*/ 196044 h 1142630"/>
                  <a:gd name="connsiteX2" fmla="*/ 669338 w 1221513"/>
                  <a:gd name="connsiteY2" fmla="*/ 0 h 1142630"/>
                  <a:gd name="connsiteX3" fmla="*/ 1142631 w 1221513"/>
                  <a:gd name="connsiteY3" fmla="*/ 196045 h 1142630"/>
                  <a:gd name="connsiteX4" fmla="*/ 196045 w 1221513"/>
                  <a:gd name="connsiteY4" fmla="*/ 1142630 h 1142630"/>
                  <a:gd name="connsiteX5" fmla="*/ 1 w 1221513"/>
                  <a:gd name="connsiteY5" fmla="*/ 669337 h 1142630"/>
                  <a:gd name="connsiteX6" fmla="*/ 0 w 1221513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107107 w 1274372"/>
                  <a:gd name="connsiteY0" fmla="*/ 669337 h 1142630"/>
                  <a:gd name="connsiteX1" fmla="*/ 303152 w 1274372"/>
                  <a:gd name="connsiteY1" fmla="*/ 196044 h 1142630"/>
                  <a:gd name="connsiteX2" fmla="*/ 776445 w 1274372"/>
                  <a:gd name="connsiteY2" fmla="*/ 0 h 1142630"/>
                  <a:gd name="connsiteX3" fmla="*/ 1249738 w 1274372"/>
                  <a:gd name="connsiteY3" fmla="*/ 196045 h 1142630"/>
                  <a:gd name="connsiteX4" fmla="*/ 303152 w 1274372"/>
                  <a:gd name="connsiteY4" fmla="*/ 1142630 h 1142630"/>
                  <a:gd name="connsiteX5" fmla="*/ 107108 w 1274372"/>
                  <a:gd name="connsiteY5" fmla="*/ 669337 h 1142630"/>
                  <a:gd name="connsiteX6" fmla="*/ 107107 w 1274372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7265" h="1142630">
                    <a:moveTo>
                      <a:pt x="0" y="669337"/>
                    </a:moveTo>
                    <a:cubicBezTo>
                      <a:pt x="0" y="491818"/>
                      <a:pt x="70520" y="321569"/>
                      <a:pt x="196045" y="196044"/>
                    </a:cubicBezTo>
                    <a:cubicBezTo>
                      <a:pt x="321570" y="70519"/>
                      <a:pt x="491819" y="0"/>
                      <a:pt x="669338" y="0"/>
                    </a:cubicBezTo>
                    <a:cubicBezTo>
                      <a:pt x="846857" y="0"/>
                      <a:pt x="1167265" y="175891"/>
                      <a:pt x="1142631" y="196045"/>
                    </a:cubicBezTo>
                    <a:cubicBezTo>
                      <a:pt x="774301" y="148183"/>
                      <a:pt x="161975" y="675728"/>
                      <a:pt x="196045" y="1142630"/>
                    </a:cubicBezTo>
                    <a:cubicBezTo>
                      <a:pt x="70520" y="1017105"/>
                      <a:pt x="1" y="846856"/>
                      <a:pt x="1" y="669337"/>
                    </a:cubicBezTo>
                    <a:lnTo>
                      <a:pt x="0" y="669337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grpSp>
          <p:nvGrpSpPr>
            <p:cNvPr id="11" name="그룹 92"/>
            <p:cNvGrpSpPr/>
            <p:nvPr/>
          </p:nvGrpSpPr>
          <p:grpSpPr>
            <a:xfrm>
              <a:off x="4459084" y="3826760"/>
              <a:ext cx="1216678" cy="1216678"/>
              <a:chOff x="3512749" y="3598510"/>
              <a:chExt cx="1216678" cy="1216678"/>
            </a:xfrm>
          </p:grpSpPr>
          <p:sp>
            <p:nvSpPr>
              <p:cNvPr id="43" name="타원 21"/>
              <p:cNvSpPr/>
              <p:nvPr/>
            </p:nvSpPr>
            <p:spPr>
              <a:xfrm>
                <a:off x="3512749" y="3598510"/>
                <a:ext cx="1216678" cy="1216678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22"/>
              <p:cNvSpPr/>
              <p:nvPr/>
            </p:nvSpPr>
            <p:spPr>
              <a:xfrm>
                <a:off x="3563888" y="3645024"/>
                <a:ext cx="995412" cy="974404"/>
              </a:xfrm>
              <a:custGeom>
                <a:avLst/>
                <a:gdLst>
                  <a:gd name="connsiteX0" fmla="*/ 0 w 1338673"/>
                  <a:gd name="connsiteY0" fmla="*/ 669337 h 1338673"/>
                  <a:gd name="connsiteX1" fmla="*/ 196045 w 1338673"/>
                  <a:gd name="connsiteY1" fmla="*/ 196044 h 1338673"/>
                  <a:gd name="connsiteX2" fmla="*/ 669338 w 1338673"/>
                  <a:gd name="connsiteY2" fmla="*/ 0 h 1338673"/>
                  <a:gd name="connsiteX3" fmla="*/ 1142631 w 1338673"/>
                  <a:gd name="connsiteY3" fmla="*/ 196045 h 1338673"/>
                  <a:gd name="connsiteX4" fmla="*/ 1338675 w 1338673"/>
                  <a:gd name="connsiteY4" fmla="*/ 669338 h 1338673"/>
                  <a:gd name="connsiteX5" fmla="*/ 1142631 w 1338673"/>
                  <a:gd name="connsiteY5" fmla="*/ 1142631 h 1338673"/>
                  <a:gd name="connsiteX6" fmla="*/ 669338 w 1338673"/>
                  <a:gd name="connsiteY6" fmla="*/ 1338675 h 1338673"/>
                  <a:gd name="connsiteX7" fmla="*/ 196045 w 1338673"/>
                  <a:gd name="connsiteY7" fmla="*/ 1142630 h 1338673"/>
                  <a:gd name="connsiteX8" fmla="*/ 1 w 1338673"/>
                  <a:gd name="connsiteY8" fmla="*/ 669337 h 1338673"/>
                  <a:gd name="connsiteX9" fmla="*/ 0 w 1338673"/>
                  <a:gd name="connsiteY9" fmla="*/ 669337 h 1338673"/>
                  <a:gd name="connsiteX0" fmla="*/ 0 w 1417557"/>
                  <a:gd name="connsiteY0" fmla="*/ 669337 h 1417557"/>
                  <a:gd name="connsiteX1" fmla="*/ 196045 w 1417557"/>
                  <a:gd name="connsiteY1" fmla="*/ 196044 h 1417557"/>
                  <a:gd name="connsiteX2" fmla="*/ 669338 w 1417557"/>
                  <a:gd name="connsiteY2" fmla="*/ 0 h 1417557"/>
                  <a:gd name="connsiteX3" fmla="*/ 1142631 w 1417557"/>
                  <a:gd name="connsiteY3" fmla="*/ 196045 h 1417557"/>
                  <a:gd name="connsiteX4" fmla="*/ 1338675 w 1417557"/>
                  <a:gd name="connsiteY4" fmla="*/ 669338 h 1417557"/>
                  <a:gd name="connsiteX5" fmla="*/ 669338 w 1417557"/>
                  <a:gd name="connsiteY5" fmla="*/ 1338675 h 1417557"/>
                  <a:gd name="connsiteX6" fmla="*/ 196045 w 1417557"/>
                  <a:gd name="connsiteY6" fmla="*/ 1142630 h 1417557"/>
                  <a:gd name="connsiteX7" fmla="*/ 1 w 1417557"/>
                  <a:gd name="connsiteY7" fmla="*/ 669337 h 1417557"/>
                  <a:gd name="connsiteX8" fmla="*/ 0 w 1417557"/>
                  <a:gd name="connsiteY8" fmla="*/ 669337 h 1417557"/>
                  <a:gd name="connsiteX0" fmla="*/ 0 w 1496439"/>
                  <a:gd name="connsiteY0" fmla="*/ 669337 h 1142630"/>
                  <a:gd name="connsiteX1" fmla="*/ 196045 w 1496439"/>
                  <a:gd name="connsiteY1" fmla="*/ 196044 h 1142630"/>
                  <a:gd name="connsiteX2" fmla="*/ 669338 w 1496439"/>
                  <a:gd name="connsiteY2" fmla="*/ 0 h 1142630"/>
                  <a:gd name="connsiteX3" fmla="*/ 1142631 w 1496439"/>
                  <a:gd name="connsiteY3" fmla="*/ 196045 h 1142630"/>
                  <a:gd name="connsiteX4" fmla="*/ 1338675 w 1496439"/>
                  <a:gd name="connsiteY4" fmla="*/ 669338 h 1142630"/>
                  <a:gd name="connsiteX5" fmla="*/ 196045 w 1496439"/>
                  <a:gd name="connsiteY5" fmla="*/ 1142630 h 1142630"/>
                  <a:gd name="connsiteX6" fmla="*/ 1 w 1496439"/>
                  <a:gd name="connsiteY6" fmla="*/ 669337 h 1142630"/>
                  <a:gd name="connsiteX7" fmla="*/ 0 w 1496439"/>
                  <a:gd name="connsiteY7" fmla="*/ 669337 h 1142630"/>
                  <a:gd name="connsiteX0" fmla="*/ 0 w 1221513"/>
                  <a:gd name="connsiteY0" fmla="*/ 669337 h 1142630"/>
                  <a:gd name="connsiteX1" fmla="*/ 196045 w 1221513"/>
                  <a:gd name="connsiteY1" fmla="*/ 196044 h 1142630"/>
                  <a:gd name="connsiteX2" fmla="*/ 669338 w 1221513"/>
                  <a:gd name="connsiteY2" fmla="*/ 0 h 1142630"/>
                  <a:gd name="connsiteX3" fmla="*/ 1142631 w 1221513"/>
                  <a:gd name="connsiteY3" fmla="*/ 196045 h 1142630"/>
                  <a:gd name="connsiteX4" fmla="*/ 196045 w 1221513"/>
                  <a:gd name="connsiteY4" fmla="*/ 1142630 h 1142630"/>
                  <a:gd name="connsiteX5" fmla="*/ 1 w 1221513"/>
                  <a:gd name="connsiteY5" fmla="*/ 669337 h 1142630"/>
                  <a:gd name="connsiteX6" fmla="*/ 0 w 1221513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107107 w 1274372"/>
                  <a:gd name="connsiteY0" fmla="*/ 669337 h 1142630"/>
                  <a:gd name="connsiteX1" fmla="*/ 303152 w 1274372"/>
                  <a:gd name="connsiteY1" fmla="*/ 196044 h 1142630"/>
                  <a:gd name="connsiteX2" fmla="*/ 776445 w 1274372"/>
                  <a:gd name="connsiteY2" fmla="*/ 0 h 1142630"/>
                  <a:gd name="connsiteX3" fmla="*/ 1249738 w 1274372"/>
                  <a:gd name="connsiteY3" fmla="*/ 196045 h 1142630"/>
                  <a:gd name="connsiteX4" fmla="*/ 303152 w 1274372"/>
                  <a:gd name="connsiteY4" fmla="*/ 1142630 h 1142630"/>
                  <a:gd name="connsiteX5" fmla="*/ 107108 w 1274372"/>
                  <a:gd name="connsiteY5" fmla="*/ 669337 h 1142630"/>
                  <a:gd name="connsiteX6" fmla="*/ 107107 w 1274372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7265" h="1142630">
                    <a:moveTo>
                      <a:pt x="0" y="669337"/>
                    </a:moveTo>
                    <a:cubicBezTo>
                      <a:pt x="0" y="491818"/>
                      <a:pt x="70520" y="321569"/>
                      <a:pt x="196045" y="196044"/>
                    </a:cubicBezTo>
                    <a:cubicBezTo>
                      <a:pt x="321570" y="70519"/>
                      <a:pt x="491819" y="0"/>
                      <a:pt x="669338" y="0"/>
                    </a:cubicBezTo>
                    <a:cubicBezTo>
                      <a:pt x="846857" y="0"/>
                      <a:pt x="1167265" y="175891"/>
                      <a:pt x="1142631" y="196045"/>
                    </a:cubicBezTo>
                    <a:cubicBezTo>
                      <a:pt x="774301" y="148183"/>
                      <a:pt x="161975" y="675728"/>
                      <a:pt x="196045" y="1142630"/>
                    </a:cubicBezTo>
                    <a:cubicBezTo>
                      <a:pt x="70520" y="1017105"/>
                      <a:pt x="1" y="846856"/>
                      <a:pt x="1" y="669337"/>
                    </a:cubicBezTo>
                    <a:lnTo>
                      <a:pt x="0" y="669337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dirty="0" smtClean="0"/>
                  <a:t> </a:t>
                </a:r>
                <a:endParaRPr lang="ko-KR" altLang="en-US" dirty="0" smtClean="0"/>
              </a:p>
            </p:txBody>
          </p:sp>
        </p:grpSp>
        <p:grpSp>
          <p:nvGrpSpPr>
            <p:cNvPr id="12" name="그룹 91"/>
            <p:cNvGrpSpPr/>
            <p:nvPr/>
          </p:nvGrpSpPr>
          <p:grpSpPr>
            <a:xfrm>
              <a:off x="5819353" y="3309957"/>
              <a:ext cx="1216678" cy="1216678"/>
              <a:chOff x="4873018" y="3081707"/>
              <a:chExt cx="1216678" cy="1216678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873018" y="3081707"/>
                <a:ext cx="1216678" cy="1216678"/>
              </a:xfrm>
              <a:prstGeom prst="ellipse">
                <a:avLst/>
              </a:prstGeom>
              <a:solidFill>
                <a:srgbClr val="389A91"/>
              </a:solidFill>
              <a:ln w="9525">
                <a:solidFill>
                  <a:srgbClr val="2F8179"/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 41"/>
              <p:cNvSpPr/>
              <p:nvPr/>
            </p:nvSpPr>
            <p:spPr>
              <a:xfrm>
                <a:off x="4919340" y="3121918"/>
                <a:ext cx="995412" cy="974404"/>
              </a:xfrm>
              <a:custGeom>
                <a:avLst/>
                <a:gdLst>
                  <a:gd name="connsiteX0" fmla="*/ 0 w 1338673"/>
                  <a:gd name="connsiteY0" fmla="*/ 669337 h 1338673"/>
                  <a:gd name="connsiteX1" fmla="*/ 196045 w 1338673"/>
                  <a:gd name="connsiteY1" fmla="*/ 196044 h 1338673"/>
                  <a:gd name="connsiteX2" fmla="*/ 669338 w 1338673"/>
                  <a:gd name="connsiteY2" fmla="*/ 0 h 1338673"/>
                  <a:gd name="connsiteX3" fmla="*/ 1142631 w 1338673"/>
                  <a:gd name="connsiteY3" fmla="*/ 196045 h 1338673"/>
                  <a:gd name="connsiteX4" fmla="*/ 1338675 w 1338673"/>
                  <a:gd name="connsiteY4" fmla="*/ 669338 h 1338673"/>
                  <a:gd name="connsiteX5" fmla="*/ 1142631 w 1338673"/>
                  <a:gd name="connsiteY5" fmla="*/ 1142631 h 1338673"/>
                  <a:gd name="connsiteX6" fmla="*/ 669338 w 1338673"/>
                  <a:gd name="connsiteY6" fmla="*/ 1338675 h 1338673"/>
                  <a:gd name="connsiteX7" fmla="*/ 196045 w 1338673"/>
                  <a:gd name="connsiteY7" fmla="*/ 1142630 h 1338673"/>
                  <a:gd name="connsiteX8" fmla="*/ 1 w 1338673"/>
                  <a:gd name="connsiteY8" fmla="*/ 669337 h 1338673"/>
                  <a:gd name="connsiteX9" fmla="*/ 0 w 1338673"/>
                  <a:gd name="connsiteY9" fmla="*/ 669337 h 1338673"/>
                  <a:gd name="connsiteX0" fmla="*/ 0 w 1417557"/>
                  <a:gd name="connsiteY0" fmla="*/ 669337 h 1417557"/>
                  <a:gd name="connsiteX1" fmla="*/ 196045 w 1417557"/>
                  <a:gd name="connsiteY1" fmla="*/ 196044 h 1417557"/>
                  <a:gd name="connsiteX2" fmla="*/ 669338 w 1417557"/>
                  <a:gd name="connsiteY2" fmla="*/ 0 h 1417557"/>
                  <a:gd name="connsiteX3" fmla="*/ 1142631 w 1417557"/>
                  <a:gd name="connsiteY3" fmla="*/ 196045 h 1417557"/>
                  <a:gd name="connsiteX4" fmla="*/ 1338675 w 1417557"/>
                  <a:gd name="connsiteY4" fmla="*/ 669338 h 1417557"/>
                  <a:gd name="connsiteX5" fmla="*/ 669338 w 1417557"/>
                  <a:gd name="connsiteY5" fmla="*/ 1338675 h 1417557"/>
                  <a:gd name="connsiteX6" fmla="*/ 196045 w 1417557"/>
                  <a:gd name="connsiteY6" fmla="*/ 1142630 h 1417557"/>
                  <a:gd name="connsiteX7" fmla="*/ 1 w 1417557"/>
                  <a:gd name="connsiteY7" fmla="*/ 669337 h 1417557"/>
                  <a:gd name="connsiteX8" fmla="*/ 0 w 1417557"/>
                  <a:gd name="connsiteY8" fmla="*/ 669337 h 1417557"/>
                  <a:gd name="connsiteX0" fmla="*/ 0 w 1496439"/>
                  <a:gd name="connsiteY0" fmla="*/ 669337 h 1142630"/>
                  <a:gd name="connsiteX1" fmla="*/ 196045 w 1496439"/>
                  <a:gd name="connsiteY1" fmla="*/ 196044 h 1142630"/>
                  <a:gd name="connsiteX2" fmla="*/ 669338 w 1496439"/>
                  <a:gd name="connsiteY2" fmla="*/ 0 h 1142630"/>
                  <a:gd name="connsiteX3" fmla="*/ 1142631 w 1496439"/>
                  <a:gd name="connsiteY3" fmla="*/ 196045 h 1142630"/>
                  <a:gd name="connsiteX4" fmla="*/ 1338675 w 1496439"/>
                  <a:gd name="connsiteY4" fmla="*/ 669338 h 1142630"/>
                  <a:gd name="connsiteX5" fmla="*/ 196045 w 1496439"/>
                  <a:gd name="connsiteY5" fmla="*/ 1142630 h 1142630"/>
                  <a:gd name="connsiteX6" fmla="*/ 1 w 1496439"/>
                  <a:gd name="connsiteY6" fmla="*/ 669337 h 1142630"/>
                  <a:gd name="connsiteX7" fmla="*/ 0 w 1496439"/>
                  <a:gd name="connsiteY7" fmla="*/ 669337 h 1142630"/>
                  <a:gd name="connsiteX0" fmla="*/ 0 w 1221513"/>
                  <a:gd name="connsiteY0" fmla="*/ 669337 h 1142630"/>
                  <a:gd name="connsiteX1" fmla="*/ 196045 w 1221513"/>
                  <a:gd name="connsiteY1" fmla="*/ 196044 h 1142630"/>
                  <a:gd name="connsiteX2" fmla="*/ 669338 w 1221513"/>
                  <a:gd name="connsiteY2" fmla="*/ 0 h 1142630"/>
                  <a:gd name="connsiteX3" fmla="*/ 1142631 w 1221513"/>
                  <a:gd name="connsiteY3" fmla="*/ 196045 h 1142630"/>
                  <a:gd name="connsiteX4" fmla="*/ 196045 w 1221513"/>
                  <a:gd name="connsiteY4" fmla="*/ 1142630 h 1142630"/>
                  <a:gd name="connsiteX5" fmla="*/ 1 w 1221513"/>
                  <a:gd name="connsiteY5" fmla="*/ 669337 h 1142630"/>
                  <a:gd name="connsiteX6" fmla="*/ 0 w 1221513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107107 w 1274372"/>
                  <a:gd name="connsiteY0" fmla="*/ 669337 h 1142630"/>
                  <a:gd name="connsiteX1" fmla="*/ 303152 w 1274372"/>
                  <a:gd name="connsiteY1" fmla="*/ 196044 h 1142630"/>
                  <a:gd name="connsiteX2" fmla="*/ 776445 w 1274372"/>
                  <a:gd name="connsiteY2" fmla="*/ 0 h 1142630"/>
                  <a:gd name="connsiteX3" fmla="*/ 1249738 w 1274372"/>
                  <a:gd name="connsiteY3" fmla="*/ 196045 h 1142630"/>
                  <a:gd name="connsiteX4" fmla="*/ 303152 w 1274372"/>
                  <a:gd name="connsiteY4" fmla="*/ 1142630 h 1142630"/>
                  <a:gd name="connsiteX5" fmla="*/ 107108 w 1274372"/>
                  <a:gd name="connsiteY5" fmla="*/ 669337 h 1142630"/>
                  <a:gd name="connsiteX6" fmla="*/ 107107 w 1274372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7265" h="1142630">
                    <a:moveTo>
                      <a:pt x="0" y="669337"/>
                    </a:moveTo>
                    <a:cubicBezTo>
                      <a:pt x="0" y="491818"/>
                      <a:pt x="70520" y="321569"/>
                      <a:pt x="196045" y="196044"/>
                    </a:cubicBezTo>
                    <a:cubicBezTo>
                      <a:pt x="321570" y="70519"/>
                      <a:pt x="491819" y="0"/>
                      <a:pt x="669338" y="0"/>
                    </a:cubicBezTo>
                    <a:cubicBezTo>
                      <a:pt x="846857" y="0"/>
                      <a:pt x="1167265" y="175891"/>
                      <a:pt x="1142631" y="196045"/>
                    </a:cubicBezTo>
                    <a:cubicBezTo>
                      <a:pt x="774301" y="148183"/>
                      <a:pt x="161975" y="675728"/>
                      <a:pt x="196045" y="1142630"/>
                    </a:cubicBezTo>
                    <a:cubicBezTo>
                      <a:pt x="70520" y="1017105"/>
                      <a:pt x="1" y="846856"/>
                      <a:pt x="1" y="669337"/>
                    </a:cubicBezTo>
                    <a:lnTo>
                      <a:pt x="0" y="669337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grpSp>
          <p:nvGrpSpPr>
            <p:cNvPr id="13" name="그룹 90"/>
            <p:cNvGrpSpPr/>
            <p:nvPr/>
          </p:nvGrpSpPr>
          <p:grpSpPr>
            <a:xfrm>
              <a:off x="7179622" y="2793154"/>
              <a:ext cx="1216678" cy="1216678"/>
              <a:chOff x="6233287" y="2564904"/>
              <a:chExt cx="1216678" cy="1216678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6233287" y="2564904"/>
                <a:ext cx="1216678" cy="1216678"/>
              </a:xfrm>
              <a:prstGeom prst="ellipse">
                <a:avLst/>
              </a:prstGeom>
              <a:solidFill>
                <a:srgbClr val="9D9D9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/>
              </a:p>
            </p:txBody>
          </p:sp>
          <p:sp>
            <p:nvSpPr>
              <p:cNvPr id="40" name="자유형 39"/>
              <p:cNvSpPr/>
              <p:nvPr/>
            </p:nvSpPr>
            <p:spPr>
              <a:xfrm>
                <a:off x="6281142" y="2598612"/>
                <a:ext cx="995412" cy="974404"/>
              </a:xfrm>
              <a:custGeom>
                <a:avLst/>
                <a:gdLst>
                  <a:gd name="connsiteX0" fmla="*/ 0 w 1338673"/>
                  <a:gd name="connsiteY0" fmla="*/ 669337 h 1338673"/>
                  <a:gd name="connsiteX1" fmla="*/ 196045 w 1338673"/>
                  <a:gd name="connsiteY1" fmla="*/ 196044 h 1338673"/>
                  <a:gd name="connsiteX2" fmla="*/ 669338 w 1338673"/>
                  <a:gd name="connsiteY2" fmla="*/ 0 h 1338673"/>
                  <a:gd name="connsiteX3" fmla="*/ 1142631 w 1338673"/>
                  <a:gd name="connsiteY3" fmla="*/ 196045 h 1338673"/>
                  <a:gd name="connsiteX4" fmla="*/ 1338675 w 1338673"/>
                  <a:gd name="connsiteY4" fmla="*/ 669338 h 1338673"/>
                  <a:gd name="connsiteX5" fmla="*/ 1142631 w 1338673"/>
                  <a:gd name="connsiteY5" fmla="*/ 1142631 h 1338673"/>
                  <a:gd name="connsiteX6" fmla="*/ 669338 w 1338673"/>
                  <a:gd name="connsiteY6" fmla="*/ 1338675 h 1338673"/>
                  <a:gd name="connsiteX7" fmla="*/ 196045 w 1338673"/>
                  <a:gd name="connsiteY7" fmla="*/ 1142630 h 1338673"/>
                  <a:gd name="connsiteX8" fmla="*/ 1 w 1338673"/>
                  <a:gd name="connsiteY8" fmla="*/ 669337 h 1338673"/>
                  <a:gd name="connsiteX9" fmla="*/ 0 w 1338673"/>
                  <a:gd name="connsiteY9" fmla="*/ 669337 h 1338673"/>
                  <a:gd name="connsiteX0" fmla="*/ 0 w 1417557"/>
                  <a:gd name="connsiteY0" fmla="*/ 669337 h 1417557"/>
                  <a:gd name="connsiteX1" fmla="*/ 196045 w 1417557"/>
                  <a:gd name="connsiteY1" fmla="*/ 196044 h 1417557"/>
                  <a:gd name="connsiteX2" fmla="*/ 669338 w 1417557"/>
                  <a:gd name="connsiteY2" fmla="*/ 0 h 1417557"/>
                  <a:gd name="connsiteX3" fmla="*/ 1142631 w 1417557"/>
                  <a:gd name="connsiteY3" fmla="*/ 196045 h 1417557"/>
                  <a:gd name="connsiteX4" fmla="*/ 1338675 w 1417557"/>
                  <a:gd name="connsiteY4" fmla="*/ 669338 h 1417557"/>
                  <a:gd name="connsiteX5" fmla="*/ 669338 w 1417557"/>
                  <a:gd name="connsiteY5" fmla="*/ 1338675 h 1417557"/>
                  <a:gd name="connsiteX6" fmla="*/ 196045 w 1417557"/>
                  <a:gd name="connsiteY6" fmla="*/ 1142630 h 1417557"/>
                  <a:gd name="connsiteX7" fmla="*/ 1 w 1417557"/>
                  <a:gd name="connsiteY7" fmla="*/ 669337 h 1417557"/>
                  <a:gd name="connsiteX8" fmla="*/ 0 w 1417557"/>
                  <a:gd name="connsiteY8" fmla="*/ 669337 h 1417557"/>
                  <a:gd name="connsiteX0" fmla="*/ 0 w 1496439"/>
                  <a:gd name="connsiteY0" fmla="*/ 669337 h 1142630"/>
                  <a:gd name="connsiteX1" fmla="*/ 196045 w 1496439"/>
                  <a:gd name="connsiteY1" fmla="*/ 196044 h 1142630"/>
                  <a:gd name="connsiteX2" fmla="*/ 669338 w 1496439"/>
                  <a:gd name="connsiteY2" fmla="*/ 0 h 1142630"/>
                  <a:gd name="connsiteX3" fmla="*/ 1142631 w 1496439"/>
                  <a:gd name="connsiteY3" fmla="*/ 196045 h 1142630"/>
                  <a:gd name="connsiteX4" fmla="*/ 1338675 w 1496439"/>
                  <a:gd name="connsiteY4" fmla="*/ 669338 h 1142630"/>
                  <a:gd name="connsiteX5" fmla="*/ 196045 w 1496439"/>
                  <a:gd name="connsiteY5" fmla="*/ 1142630 h 1142630"/>
                  <a:gd name="connsiteX6" fmla="*/ 1 w 1496439"/>
                  <a:gd name="connsiteY6" fmla="*/ 669337 h 1142630"/>
                  <a:gd name="connsiteX7" fmla="*/ 0 w 1496439"/>
                  <a:gd name="connsiteY7" fmla="*/ 669337 h 1142630"/>
                  <a:gd name="connsiteX0" fmla="*/ 0 w 1221513"/>
                  <a:gd name="connsiteY0" fmla="*/ 669337 h 1142630"/>
                  <a:gd name="connsiteX1" fmla="*/ 196045 w 1221513"/>
                  <a:gd name="connsiteY1" fmla="*/ 196044 h 1142630"/>
                  <a:gd name="connsiteX2" fmla="*/ 669338 w 1221513"/>
                  <a:gd name="connsiteY2" fmla="*/ 0 h 1142630"/>
                  <a:gd name="connsiteX3" fmla="*/ 1142631 w 1221513"/>
                  <a:gd name="connsiteY3" fmla="*/ 196045 h 1142630"/>
                  <a:gd name="connsiteX4" fmla="*/ 196045 w 1221513"/>
                  <a:gd name="connsiteY4" fmla="*/ 1142630 h 1142630"/>
                  <a:gd name="connsiteX5" fmla="*/ 1 w 1221513"/>
                  <a:gd name="connsiteY5" fmla="*/ 669337 h 1142630"/>
                  <a:gd name="connsiteX6" fmla="*/ 0 w 1221513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107107 w 1274372"/>
                  <a:gd name="connsiteY0" fmla="*/ 669337 h 1142630"/>
                  <a:gd name="connsiteX1" fmla="*/ 303152 w 1274372"/>
                  <a:gd name="connsiteY1" fmla="*/ 196044 h 1142630"/>
                  <a:gd name="connsiteX2" fmla="*/ 776445 w 1274372"/>
                  <a:gd name="connsiteY2" fmla="*/ 0 h 1142630"/>
                  <a:gd name="connsiteX3" fmla="*/ 1249738 w 1274372"/>
                  <a:gd name="connsiteY3" fmla="*/ 196045 h 1142630"/>
                  <a:gd name="connsiteX4" fmla="*/ 303152 w 1274372"/>
                  <a:gd name="connsiteY4" fmla="*/ 1142630 h 1142630"/>
                  <a:gd name="connsiteX5" fmla="*/ 107108 w 1274372"/>
                  <a:gd name="connsiteY5" fmla="*/ 669337 h 1142630"/>
                  <a:gd name="connsiteX6" fmla="*/ 107107 w 1274372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  <a:gd name="connsiteX0" fmla="*/ 0 w 1167265"/>
                  <a:gd name="connsiteY0" fmla="*/ 669337 h 1142630"/>
                  <a:gd name="connsiteX1" fmla="*/ 196045 w 1167265"/>
                  <a:gd name="connsiteY1" fmla="*/ 196044 h 1142630"/>
                  <a:gd name="connsiteX2" fmla="*/ 669338 w 1167265"/>
                  <a:gd name="connsiteY2" fmla="*/ 0 h 1142630"/>
                  <a:gd name="connsiteX3" fmla="*/ 1142631 w 1167265"/>
                  <a:gd name="connsiteY3" fmla="*/ 196045 h 1142630"/>
                  <a:gd name="connsiteX4" fmla="*/ 196045 w 1167265"/>
                  <a:gd name="connsiteY4" fmla="*/ 1142630 h 1142630"/>
                  <a:gd name="connsiteX5" fmla="*/ 1 w 1167265"/>
                  <a:gd name="connsiteY5" fmla="*/ 669337 h 1142630"/>
                  <a:gd name="connsiteX6" fmla="*/ 0 w 1167265"/>
                  <a:gd name="connsiteY6" fmla="*/ 669337 h 114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7265" h="1142630">
                    <a:moveTo>
                      <a:pt x="0" y="669337"/>
                    </a:moveTo>
                    <a:cubicBezTo>
                      <a:pt x="0" y="491818"/>
                      <a:pt x="70520" y="321569"/>
                      <a:pt x="196045" y="196044"/>
                    </a:cubicBezTo>
                    <a:cubicBezTo>
                      <a:pt x="321570" y="70519"/>
                      <a:pt x="491819" y="0"/>
                      <a:pt x="669338" y="0"/>
                    </a:cubicBezTo>
                    <a:cubicBezTo>
                      <a:pt x="846857" y="0"/>
                      <a:pt x="1167265" y="175891"/>
                      <a:pt x="1142631" y="196045"/>
                    </a:cubicBezTo>
                    <a:cubicBezTo>
                      <a:pt x="774301" y="148183"/>
                      <a:pt x="161975" y="675728"/>
                      <a:pt x="196045" y="1142630"/>
                    </a:cubicBezTo>
                    <a:cubicBezTo>
                      <a:pt x="70520" y="1017105"/>
                      <a:pt x="1" y="846856"/>
                      <a:pt x="1" y="669337"/>
                    </a:cubicBezTo>
                    <a:lnTo>
                      <a:pt x="0" y="669337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738544" y="5276986"/>
              <a:ext cx="12166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2009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970759" y="2986624"/>
              <a:ext cx="2813985" cy="619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OA </a:t>
              </a:r>
              <a:r>
                <a:rPr lang="ko-KR" altLang="en-US" sz="1400" b="1" dirty="0" err="1" smtClean="0">
                  <a:solidFill>
                    <a:schemeClr val="accent5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리포지터리</a:t>
              </a:r>
              <a:r>
                <a:rPr lang="ko-KR" altLang="en-US" sz="1400" b="1" dirty="0" smtClean="0">
                  <a:solidFill>
                    <a:schemeClr val="accent5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보급 및 </a:t>
              </a:r>
              <a:endParaRPr lang="ko-KR" altLang="en-US" sz="1400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  <a:p>
              <a:pPr algn="ctr"/>
              <a:r>
                <a:rPr lang="en-US" altLang="ko-KR" sz="1400" b="1" dirty="0">
                  <a:solidFill>
                    <a:schemeClr val="accent5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OAK  Portal </a:t>
              </a:r>
              <a:r>
                <a:rPr lang="ko-KR" altLang="en-US" sz="1400" b="1" dirty="0">
                  <a:solidFill>
                    <a:schemeClr val="accent5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오픈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098814" y="2220505"/>
              <a:ext cx="2639099" cy="572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OA  </a:t>
              </a:r>
              <a:r>
                <a:rPr lang="ko-KR" altLang="en-US" sz="1400" b="1" dirty="0" err="1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센트럴</a:t>
              </a:r>
              <a:r>
                <a:rPr lang="en-U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, </a:t>
              </a:r>
              <a:r>
                <a:rPr lang="ko-KR" altLang="en-US" sz="1400" b="1" dirty="0" err="1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모바일웹</a:t>
              </a:r>
              <a:r>
                <a:rPr lang="ko-KR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</a:t>
              </a:r>
              <a:r>
                <a:rPr lang="ko-KR" altLang="en-US" sz="1400" b="1" dirty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개발</a:t>
              </a:r>
            </a:p>
            <a:p>
              <a:pPr algn="ctr"/>
              <a:r>
                <a:rPr lang="ko-KR" altLang="en-US" sz="1400" b="1" dirty="0" err="1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리포지터리</a:t>
              </a:r>
              <a:r>
                <a:rPr lang="ko-KR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</a:t>
              </a:r>
              <a:r>
                <a:rPr lang="ko-KR" altLang="en-US" sz="1400" b="1" dirty="0">
                  <a:solidFill>
                    <a:schemeClr val="accent3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보급 확산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206905" y="1519410"/>
              <a:ext cx="23132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F817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OA </a:t>
              </a:r>
              <a:r>
                <a:rPr lang="ko-KR" altLang="en-US" sz="1400" b="1" dirty="0" err="1" smtClean="0">
                  <a:solidFill>
                    <a:srgbClr val="2F817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리포지터리</a:t>
              </a:r>
              <a:r>
                <a:rPr lang="ko-KR" altLang="en-US" sz="1400" b="1" dirty="0" smtClean="0">
                  <a:solidFill>
                    <a:srgbClr val="2F817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</a:t>
              </a:r>
              <a:r>
                <a:rPr lang="ko-KR" altLang="en-US" sz="1400" b="1" dirty="0">
                  <a:solidFill>
                    <a:srgbClr val="2F817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보급</a:t>
              </a:r>
            </a:p>
            <a:p>
              <a:pPr algn="ctr"/>
              <a:r>
                <a:rPr lang="ko-KR" altLang="en-US" sz="1400" b="1" dirty="0">
                  <a:solidFill>
                    <a:srgbClr val="2F817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및  운영협의회 운영</a:t>
              </a:r>
            </a:p>
          </p:txBody>
        </p:sp>
        <p:sp>
          <p:nvSpPr>
            <p:cNvPr id="18" name="원호 17"/>
            <p:cNvSpPr/>
            <p:nvPr/>
          </p:nvSpPr>
          <p:spPr>
            <a:xfrm>
              <a:off x="2226421" y="4352574"/>
              <a:ext cx="1111222" cy="1112340"/>
            </a:xfrm>
            <a:prstGeom prst="arc">
              <a:avLst>
                <a:gd name="adj1" fmla="val 11165613"/>
                <a:gd name="adj2" fmla="val 18755562"/>
              </a:avLst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원호 18"/>
            <p:cNvSpPr/>
            <p:nvPr/>
          </p:nvSpPr>
          <p:spPr>
            <a:xfrm>
              <a:off x="3582727" y="3787392"/>
              <a:ext cx="1111222" cy="1112340"/>
            </a:xfrm>
            <a:prstGeom prst="arc">
              <a:avLst>
                <a:gd name="adj1" fmla="val 11165613"/>
                <a:gd name="adj2" fmla="val 18755562"/>
              </a:avLst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원호 19"/>
            <p:cNvSpPr/>
            <p:nvPr/>
          </p:nvSpPr>
          <p:spPr>
            <a:xfrm>
              <a:off x="4950024" y="3270590"/>
              <a:ext cx="1111222" cy="1112340"/>
            </a:xfrm>
            <a:prstGeom prst="arc">
              <a:avLst>
                <a:gd name="adj1" fmla="val 11165613"/>
                <a:gd name="adj2" fmla="val 18755562"/>
              </a:avLst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원호 20"/>
            <p:cNvSpPr/>
            <p:nvPr/>
          </p:nvSpPr>
          <p:spPr>
            <a:xfrm>
              <a:off x="6297620" y="2793998"/>
              <a:ext cx="1111222" cy="1112340"/>
            </a:xfrm>
            <a:prstGeom prst="arc">
              <a:avLst>
                <a:gd name="adj1" fmla="val 11165613"/>
                <a:gd name="adj2" fmla="val 18755562"/>
              </a:avLst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108163" y="4576079"/>
              <a:ext cx="1216678" cy="7747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2010~</a:t>
              </a:r>
            </a:p>
            <a:p>
              <a:pPr lvl="0"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2011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466790" y="4221399"/>
              <a:ext cx="1216678" cy="4379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2012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823350" y="3707819"/>
              <a:ext cx="1216678" cy="4379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2013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191502" y="3194237"/>
              <a:ext cx="1216678" cy="4379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2014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endParaRPr>
            </a:p>
          </p:txBody>
        </p:sp>
        <p:grpSp>
          <p:nvGrpSpPr>
            <p:cNvPr id="26" name="그룹 35"/>
            <p:cNvGrpSpPr/>
            <p:nvPr/>
          </p:nvGrpSpPr>
          <p:grpSpPr>
            <a:xfrm rot="10800000" flipH="1">
              <a:off x="895110" y="4133190"/>
              <a:ext cx="2490879" cy="296247"/>
              <a:chOff x="3377154" y="5463058"/>
              <a:chExt cx="2341210" cy="296247"/>
            </a:xfrm>
          </p:grpSpPr>
          <p:cxnSp>
            <p:nvCxnSpPr>
              <p:cNvPr id="37" name="직선 연결선 36"/>
              <p:cNvCxnSpPr/>
              <p:nvPr/>
            </p:nvCxnSpPr>
            <p:spPr>
              <a:xfrm rot="10800000" flipV="1">
                <a:off x="5448445" y="5463058"/>
                <a:ext cx="269919" cy="29624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rot="10800000" flipV="1">
                <a:off x="3377154" y="5746762"/>
                <a:ext cx="2080079" cy="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그룹 35"/>
            <p:cNvGrpSpPr/>
            <p:nvPr/>
          </p:nvGrpSpPr>
          <p:grpSpPr>
            <a:xfrm rot="10800000" flipH="1">
              <a:off x="2301075" y="3605866"/>
              <a:ext cx="2483669" cy="297581"/>
              <a:chOff x="3658776" y="5066679"/>
              <a:chExt cx="1748475" cy="182501"/>
            </a:xfrm>
          </p:grpSpPr>
          <p:cxnSp>
            <p:nvCxnSpPr>
              <p:cNvPr id="35" name="직선 연결선 34"/>
              <p:cNvCxnSpPr/>
              <p:nvPr/>
            </p:nvCxnSpPr>
            <p:spPr>
              <a:xfrm rot="10800000" flipV="1">
                <a:off x="5098936" y="5066679"/>
                <a:ext cx="308315" cy="18250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flipH="1">
                <a:off x="3658776" y="5249180"/>
                <a:ext cx="144016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35"/>
            <p:cNvGrpSpPr/>
            <p:nvPr/>
          </p:nvGrpSpPr>
          <p:grpSpPr>
            <a:xfrm rot="10800000" flipH="1">
              <a:off x="3098814" y="2826875"/>
              <a:ext cx="3198805" cy="523305"/>
              <a:chOff x="3550419" y="4915743"/>
              <a:chExt cx="1828758" cy="178331"/>
            </a:xfrm>
          </p:grpSpPr>
          <p:cxnSp>
            <p:nvCxnSpPr>
              <p:cNvPr id="33" name="직선 연결선 32"/>
              <p:cNvCxnSpPr/>
              <p:nvPr/>
            </p:nvCxnSpPr>
            <p:spPr>
              <a:xfrm rot="10800000" flipV="1">
                <a:off x="5105751" y="4915743"/>
                <a:ext cx="273426" cy="17833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rot="10800000">
                <a:off x="3550419" y="5077706"/>
                <a:ext cx="1563003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그룹 35"/>
            <p:cNvGrpSpPr/>
            <p:nvPr/>
          </p:nvGrpSpPr>
          <p:grpSpPr>
            <a:xfrm rot="10800000" flipH="1">
              <a:off x="4346791" y="2104185"/>
              <a:ext cx="3062052" cy="722695"/>
              <a:chOff x="3408331" y="4824250"/>
              <a:chExt cx="1937010" cy="191993"/>
            </a:xfrm>
          </p:grpSpPr>
          <p:cxnSp>
            <p:nvCxnSpPr>
              <p:cNvPr id="31" name="직선 연결선 30"/>
              <p:cNvCxnSpPr/>
              <p:nvPr/>
            </p:nvCxnSpPr>
            <p:spPr>
              <a:xfrm rot="10800000" flipV="1">
                <a:off x="4709431" y="4824250"/>
                <a:ext cx="635910" cy="18371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10800000" flipV="1">
                <a:off x="3408331" y="5007970"/>
                <a:ext cx="1308296" cy="827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자유형 29"/>
            <p:cNvSpPr/>
            <p:nvPr/>
          </p:nvSpPr>
          <p:spPr>
            <a:xfrm>
              <a:off x="6403587" y="1268760"/>
              <a:ext cx="2560901" cy="288031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/>
            </a:p>
          </p:txBody>
        </p:sp>
      </p:grpSp>
      <p:cxnSp>
        <p:nvCxnSpPr>
          <p:cNvPr id="50" name="직선 연결선 49"/>
          <p:cNvCxnSpPr/>
          <p:nvPr/>
        </p:nvCxnSpPr>
        <p:spPr>
          <a:xfrm flipH="1" flipV="1">
            <a:off x="6228184" y="2297637"/>
            <a:ext cx="719690" cy="74877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H="1">
            <a:off x="4134838" y="2297637"/>
            <a:ext cx="209842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3851340" y="1774417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리포지터리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오픈 패키지 </a:t>
            </a:r>
          </a:p>
          <a:p>
            <a:pPr algn="ctr"/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개발 및  시스템 개선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678439" y="2978817"/>
            <a:ext cx="1116950" cy="11116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54" name="자유형 53"/>
          <p:cNvSpPr/>
          <p:nvPr/>
        </p:nvSpPr>
        <p:spPr>
          <a:xfrm>
            <a:off x="6806560" y="3161864"/>
            <a:ext cx="841390" cy="676991"/>
          </a:xfrm>
          <a:custGeom>
            <a:avLst/>
            <a:gdLst>
              <a:gd name="connsiteX0" fmla="*/ 0 w 1338673"/>
              <a:gd name="connsiteY0" fmla="*/ 669337 h 1338673"/>
              <a:gd name="connsiteX1" fmla="*/ 196045 w 1338673"/>
              <a:gd name="connsiteY1" fmla="*/ 196044 h 1338673"/>
              <a:gd name="connsiteX2" fmla="*/ 669338 w 1338673"/>
              <a:gd name="connsiteY2" fmla="*/ 0 h 1338673"/>
              <a:gd name="connsiteX3" fmla="*/ 1142631 w 1338673"/>
              <a:gd name="connsiteY3" fmla="*/ 196045 h 1338673"/>
              <a:gd name="connsiteX4" fmla="*/ 1338675 w 1338673"/>
              <a:gd name="connsiteY4" fmla="*/ 669338 h 1338673"/>
              <a:gd name="connsiteX5" fmla="*/ 1142631 w 1338673"/>
              <a:gd name="connsiteY5" fmla="*/ 1142631 h 1338673"/>
              <a:gd name="connsiteX6" fmla="*/ 669338 w 1338673"/>
              <a:gd name="connsiteY6" fmla="*/ 1338675 h 1338673"/>
              <a:gd name="connsiteX7" fmla="*/ 196045 w 1338673"/>
              <a:gd name="connsiteY7" fmla="*/ 1142630 h 1338673"/>
              <a:gd name="connsiteX8" fmla="*/ 1 w 1338673"/>
              <a:gd name="connsiteY8" fmla="*/ 669337 h 1338673"/>
              <a:gd name="connsiteX9" fmla="*/ 0 w 1338673"/>
              <a:gd name="connsiteY9" fmla="*/ 669337 h 1338673"/>
              <a:gd name="connsiteX0" fmla="*/ 0 w 1417557"/>
              <a:gd name="connsiteY0" fmla="*/ 669337 h 1417557"/>
              <a:gd name="connsiteX1" fmla="*/ 196045 w 1417557"/>
              <a:gd name="connsiteY1" fmla="*/ 196044 h 1417557"/>
              <a:gd name="connsiteX2" fmla="*/ 669338 w 1417557"/>
              <a:gd name="connsiteY2" fmla="*/ 0 h 1417557"/>
              <a:gd name="connsiteX3" fmla="*/ 1142631 w 1417557"/>
              <a:gd name="connsiteY3" fmla="*/ 196045 h 1417557"/>
              <a:gd name="connsiteX4" fmla="*/ 1338675 w 1417557"/>
              <a:gd name="connsiteY4" fmla="*/ 669338 h 1417557"/>
              <a:gd name="connsiteX5" fmla="*/ 669338 w 1417557"/>
              <a:gd name="connsiteY5" fmla="*/ 1338675 h 1417557"/>
              <a:gd name="connsiteX6" fmla="*/ 196045 w 1417557"/>
              <a:gd name="connsiteY6" fmla="*/ 1142630 h 1417557"/>
              <a:gd name="connsiteX7" fmla="*/ 1 w 1417557"/>
              <a:gd name="connsiteY7" fmla="*/ 669337 h 1417557"/>
              <a:gd name="connsiteX8" fmla="*/ 0 w 1417557"/>
              <a:gd name="connsiteY8" fmla="*/ 669337 h 1417557"/>
              <a:gd name="connsiteX0" fmla="*/ 0 w 1496439"/>
              <a:gd name="connsiteY0" fmla="*/ 669337 h 1142630"/>
              <a:gd name="connsiteX1" fmla="*/ 196045 w 1496439"/>
              <a:gd name="connsiteY1" fmla="*/ 196044 h 1142630"/>
              <a:gd name="connsiteX2" fmla="*/ 669338 w 1496439"/>
              <a:gd name="connsiteY2" fmla="*/ 0 h 1142630"/>
              <a:gd name="connsiteX3" fmla="*/ 1142631 w 1496439"/>
              <a:gd name="connsiteY3" fmla="*/ 196045 h 1142630"/>
              <a:gd name="connsiteX4" fmla="*/ 1338675 w 1496439"/>
              <a:gd name="connsiteY4" fmla="*/ 669338 h 1142630"/>
              <a:gd name="connsiteX5" fmla="*/ 196045 w 1496439"/>
              <a:gd name="connsiteY5" fmla="*/ 1142630 h 1142630"/>
              <a:gd name="connsiteX6" fmla="*/ 1 w 1496439"/>
              <a:gd name="connsiteY6" fmla="*/ 669337 h 1142630"/>
              <a:gd name="connsiteX7" fmla="*/ 0 w 1496439"/>
              <a:gd name="connsiteY7" fmla="*/ 669337 h 1142630"/>
              <a:gd name="connsiteX0" fmla="*/ 0 w 1221513"/>
              <a:gd name="connsiteY0" fmla="*/ 669337 h 1142630"/>
              <a:gd name="connsiteX1" fmla="*/ 196045 w 1221513"/>
              <a:gd name="connsiteY1" fmla="*/ 196044 h 1142630"/>
              <a:gd name="connsiteX2" fmla="*/ 669338 w 1221513"/>
              <a:gd name="connsiteY2" fmla="*/ 0 h 1142630"/>
              <a:gd name="connsiteX3" fmla="*/ 1142631 w 1221513"/>
              <a:gd name="connsiteY3" fmla="*/ 196045 h 1142630"/>
              <a:gd name="connsiteX4" fmla="*/ 196045 w 1221513"/>
              <a:gd name="connsiteY4" fmla="*/ 1142630 h 1142630"/>
              <a:gd name="connsiteX5" fmla="*/ 1 w 1221513"/>
              <a:gd name="connsiteY5" fmla="*/ 669337 h 1142630"/>
              <a:gd name="connsiteX6" fmla="*/ 0 w 1221513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107107 w 1274372"/>
              <a:gd name="connsiteY0" fmla="*/ 669337 h 1142630"/>
              <a:gd name="connsiteX1" fmla="*/ 303152 w 1274372"/>
              <a:gd name="connsiteY1" fmla="*/ 196044 h 1142630"/>
              <a:gd name="connsiteX2" fmla="*/ 776445 w 1274372"/>
              <a:gd name="connsiteY2" fmla="*/ 0 h 1142630"/>
              <a:gd name="connsiteX3" fmla="*/ 1249738 w 1274372"/>
              <a:gd name="connsiteY3" fmla="*/ 196045 h 1142630"/>
              <a:gd name="connsiteX4" fmla="*/ 303152 w 1274372"/>
              <a:gd name="connsiteY4" fmla="*/ 1142630 h 1142630"/>
              <a:gd name="connsiteX5" fmla="*/ 107108 w 1274372"/>
              <a:gd name="connsiteY5" fmla="*/ 669337 h 1142630"/>
              <a:gd name="connsiteX6" fmla="*/ 107107 w 1274372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265" h="1142630">
                <a:moveTo>
                  <a:pt x="0" y="669337"/>
                </a:moveTo>
                <a:cubicBezTo>
                  <a:pt x="0" y="491818"/>
                  <a:pt x="70520" y="321569"/>
                  <a:pt x="196045" y="196044"/>
                </a:cubicBezTo>
                <a:cubicBezTo>
                  <a:pt x="321570" y="70519"/>
                  <a:pt x="491819" y="0"/>
                  <a:pt x="669338" y="0"/>
                </a:cubicBezTo>
                <a:cubicBezTo>
                  <a:pt x="846857" y="0"/>
                  <a:pt x="1167265" y="175891"/>
                  <a:pt x="1142631" y="196045"/>
                </a:cubicBezTo>
                <a:cubicBezTo>
                  <a:pt x="774301" y="148183"/>
                  <a:pt x="161975" y="675728"/>
                  <a:pt x="196045" y="1142630"/>
                </a:cubicBezTo>
                <a:cubicBezTo>
                  <a:pt x="70520" y="1017105"/>
                  <a:pt x="1" y="846856"/>
                  <a:pt x="1" y="669337"/>
                </a:cubicBezTo>
                <a:lnTo>
                  <a:pt x="0" y="669337"/>
                </a:lnTo>
                <a:close/>
              </a:path>
            </a:pathLst>
          </a:custGeom>
          <a:solidFill>
            <a:schemeClr val="accent6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55" name="직사각형 54"/>
          <p:cNvSpPr/>
          <p:nvPr/>
        </p:nvSpPr>
        <p:spPr>
          <a:xfrm>
            <a:off x="6806560" y="3363086"/>
            <a:ext cx="87441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2015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6" name="원호 55"/>
          <p:cNvSpPr/>
          <p:nvPr/>
        </p:nvSpPr>
        <p:spPr>
          <a:xfrm rot="19819175">
            <a:off x="5875185" y="3073436"/>
            <a:ext cx="1126599" cy="1171785"/>
          </a:xfrm>
          <a:prstGeom prst="arc">
            <a:avLst>
              <a:gd name="adj1" fmla="val 13429049"/>
              <a:gd name="adj2" fmla="val 20188748"/>
            </a:avLst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6038590" y="735752"/>
            <a:ext cx="3006346" cy="5338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038590" y="1328141"/>
            <a:ext cx="2965528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OAK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포탈 개편 및 한국형 학술지 저작권 안내 시스템 활성화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91776">
            <a:off x="2463320" y="5875851"/>
            <a:ext cx="2056741" cy="5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국립중앙도서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9157">
            <a:off x="6432744" y="4179089"/>
            <a:ext cx="2617932" cy="5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오른쪽 화살표 60"/>
          <p:cNvSpPr/>
          <p:nvPr/>
        </p:nvSpPr>
        <p:spPr>
          <a:xfrm rot="20163966">
            <a:off x="4545590" y="5226762"/>
            <a:ext cx="1913483" cy="428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4276">
            <a:off x="5010775" y="4937905"/>
            <a:ext cx="1000125" cy="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직사각형 62"/>
          <p:cNvSpPr/>
          <p:nvPr/>
        </p:nvSpPr>
        <p:spPr>
          <a:xfrm>
            <a:off x="6678439" y="260648"/>
            <a:ext cx="208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□■□□□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OAK </a:t>
            </a:r>
            <a:r>
              <a:rPr lang="ko-KR" altLang="en-US" sz="1200" b="1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사업개요</a:t>
            </a:r>
            <a:endParaRPr lang="ko-KR" altLang="en-US" sz="12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타원 21"/>
          <p:cNvSpPr/>
          <p:nvPr/>
        </p:nvSpPr>
        <p:spPr>
          <a:xfrm>
            <a:off x="7906840" y="2297637"/>
            <a:ext cx="1138096" cy="1188790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>
                <a:lumMod val="75000"/>
              </a:schemeClr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자유형 22"/>
          <p:cNvSpPr/>
          <p:nvPr/>
        </p:nvSpPr>
        <p:spPr>
          <a:xfrm>
            <a:off x="7948007" y="2497714"/>
            <a:ext cx="801316" cy="823308"/>
          </a:xfrm>
          <a:custGeom>
            <a:avLst/>
            <a:gdLst>
              <a:gd name="connsiteX0" fmla="*/ 0 w 1338673"/>
              <a:gd name="connsiteY0" fmla="*/ 669337 h 1338673"/>
              <a:gd name="connsiteX1" fmla="*/ 196045 w 1338673"/>
              <a:gd name="connsiteY1" fmla="*/ 196044 h 1338673"/>
              <a:gd name="connsiteX2" fmla="*/ 669338 w 1338673"/>
              <a:gd name="connsiteY2" fmla="*/ 0 h 1338673"/>
              <a:gd name="connsiteX3" fmla="*/ 1142631 w 1338673"/>
              <a:gd name="connsiteY3" fmla="*/ 196045 h 1338673"/>
              <a:gd name="connsiteX4" fmla="*/ 1338675 w 1338673"/>
              <a:gd name="connsiteY4" fmla="*/ 669338 h 1338673"/>
              <a:gd name="connsiteX5" fmla="*/ 1142631 w 1338673"/>
              <a:gd name="connsiteY5" fmla="*/ 1142631 h 1338673"/>
              <a:gd name="connsiteX6" fmla="*/ 669338 w 1338673"/>
              <a:gd name="connsiteY6" fmla="*/ 1338675 h 1338673"/>
              <a:gd name="connsiteX7" fmla="*/ 196045 w 1338673"/>
              <a:gd name="connsiteY7" fmla="*/ 1142630 h 1338673"/>
              <a:gd name="connsiteX8" fmla="*/ 1 w 1338673"/>
              <a:gd name="connsiteY8" fmla="*/ 669337 h 1338673"/>
              <a:gd name="connsiteX9" fmla="*/ 0 w 1338673"/>
              <a:gd name="connsiteY9" fmla="*/ 669337 h 1338673"/>
              <a:gd name="connsiteX0" fmla="*/ 0 w 1417557"/>
              <a:gd name="connsiteY0" fmla="*/ 669337 h 1417557"/>
              <a:gd name="connsiteX1" fmla="*/ 196045 w 1417557"/>
              <a:gd name="connsiteY1" fmla="*/ 196044 h 1417557"/>
              <a:gd name="connsiteX2" fmla="*/ 669338 w 1417557"/>
              <a:gd name="connsiteY2" fmla="*/ 0 h 1417557"/>
              <a:gd name="connsiteX3" fmla="*/ 1142631 w 1417557"/>
              <a:gd name="connsiteY3" fmla="*/ 196045 h 1417557"/>
              <a:gd name="connsiteX4" fmla="*/ 1338675 w 1417557"/>
              <a:gd name="connsiteY4" fmla="*/ 669338 h 1417557"/>
              <a:gd name="connsiteX5" fmla="*/ 669338 w 1417557"/>
              <a:gd name="connsiteY5" fmla="*/ 1338675 h 1417557"/>
              <a:gd name="connsiteX6" fmla="*/ 196045 w 1417557"/>
              <a:gd name="connsiteY6" fmla="*/ 1142630 h 1417557"/>
              <a:gd name="connsiteX7" fmla="*/ 1 w 1417557"/>
              <a:gd name="connsiteY7" fmla="*/ 669337 h 1417557"/>
              <a:gd name="connsiteX8" fmla="*/ 0 w 1417557"/>
              <a:gd name="connsiteY8" fmla="*/ 669337 h 1417557"/>
              <a:gd name="connsiteX0" fmla="*/ 0 w 1496439"/>
              <a:gd name="connsiteY0" fmla="*/ 669337 h 1142630"/>
              <a:gd name="connsiteX1" fmla="*/ 196045 w 1496439"/>
              <a:gd name="connsiteY1" fmla="*/ 196044 h 1142630"/>
              <a:gd name="connsiteX2" fmla="*/ 669338 w 1496439"/>
              <a:gd name="connsiteY2" fmla="*/ 0 h 1142630"/>
              <a:gd name="connsiteX3" fmla="*/ 1142631 w 1496439"/>
              <a:gd name="connsiteY3" fmla="*/ 196045 h 1142630"/>
              <a:gd name="connsiteX4" fmla="*/ 1338675 w 1496439"/>
              <a:gd name="connsiteY4" fmla="*/ 669338 h 1142630"/>
              <a:gd name="connsiteX5" fmla="*/ 196045 w 1496439"/>
              <a:gd name="connsiteY5" fmla="*/ 1142630 h 1142630"/>
              <a:gd name="connsiteX6" fmla="*/ 1 w 1496439"/>
              <a:gd name="connsiteY6" fmla="*/ 669337 h 1142630"/>
              <a:gd name="connsiteX7" fmla="*/ 0 w 1496439"/>
              <a:gd name="connsiteY7" fmla="*/ 669337 h 1142630"/>
              <a:gd name="connsiteX0" fmla="*/ 0 w 1221513"/>
              <a:gd name="connsiteY0" fmla="*/ 669337 h 1142630"/>
              <a:gd name="connsiteX1" fmla="*/ 196045 w 1221513"/>
              <a:gd name="connsiteY1" fmla="*/ 196044 h 1142630"/>
              <a:gd name="connsiteX2" fmla="*/ 669338 w 1221513"/>
              <a:gd name="connsiteY2" fmla="*/ 0 h 1142630"/>
              <a:gd name="connsiteX3" fmla="*/ 1142631 w 1221513"/>
              <a:gd name="connsiteY3" fmla="*/ 196045 h 1142630"/>
              <a:gd name="connsiteX4" fmla="*/ 196045 w 1221513"/>
              <a:gd name="connsiteY4" fmla="*/ 1142630 h 1142630"/>
              <a:gd name="connsiteX5" fmla="*/ 1 w 1221513"/>
              <a:gd name="connsiteY5" fmla="*/ 669337 h 1142630"/>
              <a:gd name="connsiteX6" fmla="*/ 0 w 1221513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107107 w 1274372"/>
              <a:gd name="connsiteY0" fmla="*/ 669337 h 1142630"/>
              <a:gd name="connsiteX1" fmla="*/ 303152 w 1274372"/>
              <a:gd name="connsiteY1" fmla="*/ 196044 h 1142630"/>
              <a:gd name="connsiteX2" fmla="*/ 776445 w 1274372"/>
              <a:gd name="connsiteY2" fmla="*/ 0 h 1142630"/>
              <a:gd name="connsiteX3" fmla="*/ 1249738 w 1274372"/>
              <a:gd name="connsiteY3" fmla="*/ 196045 h 1142630"/>
              <a:gd name="connsiteX4" fmla="*/ 303152 w 1274372"/>
              <a:gd name="connsiteY4" fmla="*/ 1142630 h 1142630"/>
              <a:gd name="connsiteX5" fmla="*/ 107108 w 1274372"/>
              <a:gd name="connsiteY5" fmla="*/ 669337 h 1142630"/>
              <a:gd name="connsiteX6" fmla="*/ 107107 w 1274372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  <a:gd name="connsiteX0" fmla="*/ 0 w 1167265"/>
              <a:gd name="connsiteY0" fmla="*/ 669337 h 1142630"/>
              <a:gd name="connsiteX1" fmla="*/ 196045 w 1167265"/>
              <a:gd name="connsiteY1" fmla="*/ 196044 h 1142630"/>
              <a:gd name="connsiteX2" fmla="*/ 669338 w 1167265"/>
              <a:gd name="connsiteY2" fmla="*/ 0 h 1142630"/>
              <a:gd name="connsiteX3" fmla="*/ 1142631 w 1167265"/>
              <a:gd name="connsiteY3" fmla="*/ 196045 h 1142630"/>
              <a:gd name="connsiteX4" fmla="*/ 196045 w 1167265"/>
              <a:gd name="connsiteY4" fmla="*/ 1142630 h 1142630"/>
              <a:gd name="connsiteX5" fmla="*/ 1 w 1167265"/>
              <a:gd name="connsiteY5" fmla="*/ 669337 h 1142630"/>
              <a:gd name="connsiteX6" fmla="*/ 0 w 1167265"/>
              <a:gd name="connsiteY6" fmla="*/ 669337 h 114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265" h="1142630">
                <a:moveTo>
                  <a:pt x="0" y="669337"/>
                </a:moveTo>
                <a:cubicBezTo>
                  <a:pt x="0" y="491818"/>
                  <a:pt x="70520" y="321569"/>
                  <a:pt x="196045" y="196044"/>
                </a:cubicBezTo>
                <a:cubicBezTo>
                  <a:pt x="321570" y="70519"/>
                  <a:pt x="491819" y="0"/>
                  <a:pt x="669338" y="0"/>
                </a:cubicBezTo>
                <a:cubicBezTo>
                  <a:pt x="846857" y="0"/>
                  <a:pt x="1167265" y="175891"/>
                  <a:pt x="1142631" y="196045"/>
                </a:cubicBezTo>
                <a:cubicBezTo>
                  <a:pt x="774301" y="148183"/>
                  <a:pt x="161975" y="675728"/>
                  <a:pt x="196045" y="1142630"/>
                </a:cubicBezTo>
                <a:cubicBezTo>
                  <a:pt x="70520" y="1017105"/>
                  <a:pt x="1" y="846856"/>
                  <a:pt x="1" y="669337"/>
                </a:cubicBezTo>
                <a:lnTo>
                  <a:pt x="0" y="669337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66" name="직사각형 65"/>
          <p:cNvSpPr/>
          <p:nvPr/>
        </p:nvSpPr>
        <p:spPr>
          <a:xfrm>
            <a:off x="8065499" y="2700199"/>
            <a:ext cx="97943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2016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cxnSp>
        <p:nvCxnSpPr>
          <p:cNvPr id="67" name="직선 연결선 66"/>
          <p:cNvCxnSpPr>
            <a:stCxn id="64" idx="1"/>
            <a:endCxn id="58" idx="2"/>
          </p:cNvCxnSpPr>
          <p:nvPr/>
        </p:nvCxnSpPr>
        <p:spPr>
          <a:xfrm flipH="1" flipV="1">
            <a:off x="7521354" y="1789806"/>
            <a:ext cx="552156" cy="68192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원호 77"/>
          <p:cNvSpPr/>
          <p:nvPr/>
        </p:nvSpPr>
        <p:spPr>
          <a:xfrm rot="19819175">
            <a:off x="7084647" y="2499693"/>
            <a:ext cx="1126599" cy="1171785"/>
          </a:xfrm>
          <a:prstGeom prst="arc">
            <a:avLst>
              <a:gd name="adj1" fmla="val 13429049"/>
              <a:gd name="adj2" fmla="val 20188748"/>
            </a:avLst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/>
          </a:p>
        </p:txBody>
      </p:sp>
      <p:sp>
        <p:nvSpPr>
          <p:cNvPr id="97" name="직사각형 96"/>
          <p:cNvSpPr/>
          <p:nvPr/>
        </p:nvSpPr>
        <p:spPr>
          <a:xfrm>
            <a:off x="5783168" y="735752"/>
            <a:ext cx="32617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리포지터리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보급 및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힌국형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학술지 저작권 안내시스템 고도화</a:t>
            </a:r>
            <a:endParaRPr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2225">
          <a:solidFill>
            <a:schemeClr val="tx2"/>
          </a:solidFill>
        </a:ln>
        <a:scene3d>
          <a:camera prst="orthographicFront"/>
          <a:lightRig rig="flat" dir="t"/>
        </a:scene3d>
        <a:sp3d prstMaterial="softEdge">
          <a:bevelT w="38100" h="38100"/>
        </a:sp3d>
      </a:spPr>
      <a:bodyPr rtlCol="0" anchor="ctr"/>
      <a:lstStyle>
        <a:defPPr algn="ctr">
          <a:defRPr dirty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53468</TotalTime>
  <Words>1713</Words>
  <Application>Microsoft Office PowerPoint</Application>
  <PresentationFormat>화면 슬라이드 쇼(4:3)</PresentationFormat>
  <Paragraphs>362</Paragraphs>
  <Slides>27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HeadingPairs>
  <TitlesOfParts>
    <vt:vector size="43" baseType="lpstr">
      <vt:lpstr>굴림</vt:lpstr>
      <vt:lpstr>Arial</vt:lpstr>
      <vt:lpstr>맑은 고딕</vt:lpstr>
      <vt:lpstr>나눔고딕</vt:lpstr>
      <vt:lpstr>나눔명조 ExtraBold</vt:lpstr>
      <vt:lpstr>나눔고딕 ExtraBold</vt:lpstr>
      <vt:lpstr>HY견고딕</vt:lpstr>
      <vt:lpstr>Wingdings</vt:lpstr>
      <vt:lpstr>HY동녘M</vt:lpstr>
      <vt:lpstr>산돌고딕B</vt:lpstr>
      <vt:lpstr>Times New Roman</vt:lpstr>
      <vt:lpstr>휴먼새내기체</vt:lpstr>
      <vt:lpstr>디자인 사용자 지정</vt:lpstr>
      <vt:lpstr>1_디자인 사용자 지정</vt:lpstr>
      <vt:lpstr>2_디자인 사용자 지정</vt:lpstr>
      <vt:lpstr>3_디자인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INTEL</dc:creator>
  <cp:lastModifiedBy>win7</cp:lastModifiedBy>
  <cp:revision>2538</cp:revision>
  <cp:lastPrinted>2015-05-04T00:58:29Z</cp:lastPrinted>
  <dcterms:created xsi:type="dcterms:W3CDTF">2010-02-04T11:12:31Z</dcterms:created>
  <dcterms:modified xsi:type="dcterms:W3CDTF">2016-03-28T05:25:06Z</dcterms:modified>
</cp:coreProperties>
</file>