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3" r:id="rId3"/>
    <p:sldId id="448" r:id="rId4"/>
    <p:sldId id="451" r:id="rId5"/>
    <p:sldId id="452" r:id="rId6"/>
    <p:sldId id="454" r:id="rId7"/>
    <p:sldId id="464" r:id="rId8"/>
    <p:sldId id="457" r:id="rId9"/>
    <p:sldId id="453" r:id="rId10"/>
    <p:sldId id="456" r:id="rId11"/>
    <p:sldId id="460" r:id="rId12"/>
    <p:sldId id="462" r:id="rId13"/>
    <p:sldId id="461" r:id="rId14"/>
    <p:sldId id="458" r:id="rId15"/>
    <p:sldId id="465" r:id="rId16"/>
    <p:sldId id="469" r:id="rId17"/>
    <p:sldId id="468" r:id="rId18"/>
    <p:sldId id="472" r:id="rId19"/>
    <p:sldId id="470" r:id="rId20"/>
    <p:sldId id="473" r:id="rId21"/>
    <p:sldId id="474" r:id="rId22"/>
    <p:sldId id="476" r:id="rId23"/>
    <p:sldId id="471" r:id="rId24"/>
    <p:sldId id="475" r:id="rId25"/>
    <p:sldId id="480" r:id="rId26"/>
    <p:sldId id="477" r:id="rId27"/>
    <p:sldId id="479" r:id="rId28"/>
    <p:sldId id="358" r:id="rId29"/>
    <p:sldId id="359" r:id="rId3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2" autoAdjust="0"/>
    <p:restoredTop sz="94836" autoAdjust="0"/>
  </p:normalViewPr>
  <p:slideViewPr>
    <p:cSldViewPr>
      <p:cViewPr>
        <p:scale>
          <a:sx n="100" d="100"/>
          <a:sy n="100" d="100"/>
        </p:scale>
        <p:origin x="-202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95C76-270D-4DAC-AF7A-265D119D85A6}" type="datetimeFigureOut">
              <a:rPr lang="ko-KR" altLang="en-US" smtClean="0"/>
              <a:t>2016-03-09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A9FBA-5A20-48E8-965E-E10CF1F3A76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6F26B-9630-4D45-B683-F89D8851FBD0}" type="datetimeFigureOut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06AF9-2336-47E7-92E3-4C301AB75E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0066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6AF9-2336-47E7-92E3-4C301AB75E8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568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06AF9-2336-47E7-92E3-4C301AB75E89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2909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5D9F-1D17-4D22-9D23-38C83FC3ADF1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1732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C8A4-5D18-4ECE-B8B9-955B21945564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5005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3968-056B-4779-B5E0-99338E8F8694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7835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sz="2400" b="1">
                <a:latin typeface="HY강B" pitchFamily="18" charset="-127"/>
                <a:ea typeface="HY강B" pitchFamily="18" charset="-127"/>
              </a:defRPr>
            </a:lvl1pPr>
            <a:lvl2pPr marL="742950" indent="-285750">
              <a:buFont typeface="Arial" pitchFamily="34" charset="0"/>
              <a:buChar char="•"/>
              <a:defRPr sz="2200">
                <a:latin typeface="HY강M" pitchFamily="18" charset="-127"/>
                <a:ea typeface="HY강M" pitchFamily="18" charset="-127"/>
              </a:defRPr>
            </a:lvl2pPr>
            <a:lvl3pPr marL="1143000" indent="-228600">
              <a:buFont typeface="Wingdings" pitchFamily="2" charset="2"/>
              <a:buChar char="ü"/>
              <a:defRPr sz="2000">
                <a:latin typeface="HY강M" pitchFamily="18" charset="-127"/>
                <a:ea typeface="HY강M" pitchFamily="18" charset="-127"/>
              </a:defRPr>
            </a:lvl3pPr>
            <a:lvl4pPr>
              <a:defRPr sz="1800">
                <a:latin typeface="HY강M" pitchFamily="18" charset="-127"/>
                <a:ea typeface="HY강M" pitchFamily="18" charset="-127"/>
              </a:defRPr>
            </a:lvl4pPr>
            <a:lvl5pPr>
              <a:defRPr sz="1800">
                <a:latin typeface="HY강M" pitchFamily="18" charset="-127"/>
                <a:ea typeface="HY강M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420-1E2B-45A7-A228-BA3EAAA7C99F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6952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EA93-0687-4FB2-A8D2-AF1F9EC117F0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9096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latin typeface="HY강B" pitchFamily="18" charset="-127"/>
                <a:ea typeface="HY강B" pitchFamily="18" charset="-127"/>
              </a:defRPr>
            </a:lvl1pPr>
            <a:lvl2pPr marL="742950" indent="-285750">
              <a:buFont typeface="Arial" pitchFamily="34" charset="0"/>
              <a:buChar char="•"/>
              <a:defRPr sz="2200">
                <a:latin typeface="HY강M" pitchFamily="18" charset="-127"/>
                <a:ea typeface="HY강M" pitchFamily="18" charset="-127"/>
              </a:defRPr>
            </a:lvl2pPr>
            <a:lvl3pPr marL="1143000" indent="-228600">
              <a:buFont typeface="Wingdings" pitchFamily="2" charset="2"/>
              <a:buChar char="ü"/>
              <a:defRPr sz="1800">
                <a:latin typeface="HY강M" pitchFamily="18" charset="-127"/>
                <a:ea typeface="HY강M" pitchFamily="18" charset="-127"/>
              </a:defRPr>
            </a:lvl3pPr>
            <a:lvl4pPr>
              <a:defRPr sz="1800">
                <a:latin typeface="HY강M" pitchFamily="18" charset="-127"/>
                <a:ea typeface="HY강M" pitchFamily="18" charset="-127"/>
              </a:defRPr>
            </a:lvl4pPr>
            <a:lvl5pPr>
              <a:defRPr sz="1800">
                <a:latin typeface="HY강M" pitchFamily="18" charset="-127"/>
                <a:ea typeface="HY강M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latin typeface="HY강B" pitchFamily="18" charset="-127"/>
                <a:ea typeface="HY강B" pitchFamily="18" charset="-127"/>
              </a:defRPr>
            </a:lvl1pPr>
            <a:lvl2pPr marL="742950" indent="-285750">
              <a:buFont typeface="Arial" pitchFamily="34" charset="0"/>
              <a:buChar char="•"/>
              <a:defRPr sz="2200">
                <a:latin typeface="HY강B" pitchFamily="18" charset="-127"/>
                <a:ea typeface="HY강B" pitchFamily="18" charset="-127"/>
              </a:defRPr>
            </a:lvl2pPr>
            <a:lvl3pPr marL="1143000" indent="-228600">
              <a:buFont typeface="Wingdings" pitchFamily="2" charset="2"/>
              <a:buChar char="ü"/>
              <a:defRPr sz="1800">
                <a:latin typeface="HY강M" pitchFamily="18" charset="-127"/>
                <a:ea typeface="HY강M" pitchFamily="18" charset="-127"/>
              </a:defRPr>
            </a:lvl3pPr>
            <a:lvl4pPr>
              <a:defRPr sz="1800">
                <a:latin typeface="HY강M" pitchFamily="18" charset="-127"/>
                <a:ea typeface="HY강M" pitchFamily="18" charset="-127"/>
              </a:defRPr>
            </a:lvl4pPr>
            <a:lvl5pPr>
              <a:defRPr sz="1800">
                <a:latin typeface="HY강M" pitchFamily="18" charset="-127"/>
                <a:ea typeface="HY강M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6A1-37DB-4B88-8CA4-DDFE580D39D1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040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B3D5-4EF7-4A4C-8964-0AA2205F71C5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729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5E8D-9A0E-4ABD-A265-F6039E96E3D9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001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D649-C3BC-4327-906E-1644CC464057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7946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6A43-23D9-4D4E-B542-DF46BFA65DF3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6883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D476-228B-42D4-AEC2-8D467BE80622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1159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1C23-66C6-4DD1-9CD7-DA163B54A292}" type="datetime1">
              <a:rPr lang="ko-KR" altLang="en-US" smtClean="0"/>
              <a:pPr/>
              <a:t>2016-03-09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D013-8781-4D28-8DD5-F2E75D3139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417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ccesspublishing.org/apc2/preprint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penaccesspublishing.org/apc2/preprint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rxiv.org/ftp/arxiv/papers/1101/1101.5260.pdf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openaccesspublishing.org/apc2/preprint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ccesspublishing.org/hybrid/hybrid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ftp/arxiv/papers/1101/1101.5260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a/Crystal_Clear_app_Login_Manager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2016. 3.11(</a:t>
            </a:r>
            <a:r>
              <a:rPr lang="ko-KR" altLang="en-US" dirty="0" smtClean="0"/>
              <a:t>금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발표자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김규환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전주대학교 문헌정보학과</a:t>
            </a:r>
            <a:r>
              <a:rPr lang="en-US" altLang="ko-KR" dirty="0" smtClean="0"/>
              <a:t>)</a:t>
            </a:r>
          </a:p>
          <a:p>
            <a:pPr algn="r"/>
            <a:r>
              <a:rPr lang="en-US" altLang="ko-KR" dirty="0" smtClean="0"/>
              <a:t>gyuhwan@jj.ac.kr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1393011"/>
            <a:ext cx="7056784" cy="95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7" tIns="44143" rIns="88287" bIns="44143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62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25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89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50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812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76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740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704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86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b="1" spc="-100" dirty="0">
                <a:ln>
                  <a:solidFill>
                    <a:srgbClr val="FF0000">
                      <a:alpha val="10000"/>
                    </a:srgbClr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O</a:t>
            </a:r>
            <a:r>
              <a:rPr kumimoji="1" lang="en-US" altLang="ko-KR" sz="3600" b="1" spc="-100" dirty="0" smtClean="0">
                <a:ln>
                  <a:solidFill>
                    <a:srgbClr val="FF0000">
                      <a:alpha val="10000"/>
                    </a:srgbClr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pen Access Transformation</a:t>
            </a:r>
            <a:r>
              <a:rPr kumimoji="1" lang="ko-KR" altLang="en-US" sz="3600" b="1" spc="-100" dirty="0" smtClean="0">
                <a:ln>
                  <a:solidFill>
                    <a:srgbClr val="FF0000">
                      <a:alpha val="10000"/>
                    </a:srgbClr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 </a:t>
            </a:r>
            <a:endParaRPr kumimoji="1" lang="en-US" altLang="ko-KR" sz="3600" b="1" spc="-100" dirty="0" smtClean="0">
              <a:ln>
                <a:solidFill>
                  <a:srgbClr val="FF0000">
                    <a:alpha val="10000"/>
                  </a:srgbClr>
                </a:solidFill>
              </a:ln>
              <a:latin typeface="HY견고딕" pitchFamily="18" charset="-127"/>
              <a:ea typeface="HY견고딕" pitchFamily="18" charset="-127"/>
              <a:cs typeface="Helvetica" charset="0"/>
            </a:endParaRPr>
          </a:p>
          <a:p>
            <a:pPr defTabSz="882868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spc="-100" dirty="0" smtClean="0">
                <a:ln>
                  <a:solidFill>
                    <a:srgbClr val="FF0000">
                      <a:alpha val="10000"/>
                    </a:srgbClr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In the 12</a:t>
            </a:r>
            <a:r>
              <a:rPr kumimoji="1" lang="en-US" altLang="ko-KR" sz="2000" b="1" spc="-100" baseline="30000" dirty="0" smtClean="0">
                <a:ln>
                  <a:solidFill>
                    <a:srgbClr val="FF0000">
                      <a:alpha val="10000"/>
                    </a:srgbClr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th</a:t>
            </a:r>
            <a:r>
              <a:rPr kumimoji="1" lang="en-US" altLang="ko-KR" sz="2000" b="1" spc="-100" dirty="0" smtClean="0">
                <a:ln>
                  <a:solidFill>
                    <a:srgbClr val="FF0000">
                      <a:alpha val="10000"/>
                    </a:srgbClr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 Berlin Open Access Conference</a:t>
            </a:r>
            <a:r>
              <a:rPr kumimoji="1" lang="ko-KR" altLang="en-US" sz="2000" b="1" spc="-100" dirty="0" smtClean="0">
                <a:ln>
                  <a:solidFill>
                    <a:srgbClr val="FF0000">
                      <a:alpha val="10000"/>
                    </a:srgbClr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 </a:t>
            </a:r>
            <a:endParaRPr kumimoji="1" lang="en-US" altLang="ko-KR" sz="2000" b="1" spc="-100" dirty="0" smtClean="0">
              <a:ln>
                <a:solidFill>
                  <a:srgbClr val="FF0000">
                    <a:alpha val="10000"/>
                  </a:srgbClr>
                </a:solidFill>
              </a:ln>
              <a:latin typeface="HY견고딕" pitchFamily="18" charset="-127"/>
              <a:ea typeface="HY견고딕" pitchFamily="18" charset="-127"/>
              <a:cs typeface="Helvetica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43608" y="2425814"/>
            <a:ext cx="7056784" cy="64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7" tIns="44143" rIns="88287" bIns="44143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marL="0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962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25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889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850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812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776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740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704" algn="l" defTabSz="913925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868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spc="-100" dirty="0" smtClean="0">
                <a:ln>
                  <a:solidFill>
                    <a:srgbClr val="FF0000">
                      <a:alpha val="10000"/>
                    </a:srgbClr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우리가 고려할 사항은</a:t>
            </a:r>
            <a:r>
              <a:rPr kumimoji="1" lang="en-US" altLang="ko-KR" sz="3600" b="1" spc="-100" dirty="0" smtClean="0">
                <a:ln>
                  <a:solidFill>
                    <a:srgbClr val="FF0000">
                      <a:alpha val="10000"/>
                    </a:srgbClr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 </a:t>
            </a:r>
            <a:r>
              <a:rPr kumimoji="1" lang="ko-KR" altLang="en-US" sz="3600" b="1" spc="-100" dirty="0" smtClean="0">
                <a:ln>
                  <a:solidFill>
                    <a:srgbClr val="FF0000">
                      <a:alpha val="10000"/>
                    </a:srgbClr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무엇인가</a:t>
            </a:r>
            <a:r>
              <a:rPr kumimoji="1" lang="en-US" altLang="ko-KR" sz="3600" b="1" spc="-100" dirty="0" smtClean="0">
                <a:ln>
                  <a:solidFill>
                    <a:srgbClr val="FF0000">
                      <a:alpha val="10000"/>
                    </a:srgbClr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2623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OA</a:t>
            </a:r>
            <a:r>
              <a:rPr lang="ko-KR" altLang="en-US" sz="3600" dirty="0" smtClean="0"/>
              <a:t>저널 </a:t>
            </a:r>
            <a:r>
              <a:rPr lang="en-US" altLang="ko-KR" sz="3600" dirty="0" smtClean="0"/>
              <a:t>APC</a:t>
            </a: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ko-KR" altLang="en-US" sz="3600" dirty="0" smtClean="0"/>
              <a:t> 평균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표준편차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최저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최고</a:t>
            </a:r>
            <a:r>
              <a:rPr lang="en-US" altLang="ko-KR" sz="3600" dirty="0"/>
              <a:t> </a:t>
            </a:r>
            <a:r>
              <a:rPr lang="ko-KR" altLang="en-US" sz="3600" dirty="0" smtClean="0"/>
              <a:t>금액 현황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조사대상 </a:t>
            </a:r>
            <a:r>
              <a:rPr lang="en-US" altLang="ko-KR" sz="1600" dirty="0" smtClean="0"/>
              <a:t>: 2010</a:t>
            </a:r>
            <a:r>
              <a:rPr lang="ko-KR" altLang="en-US" sz="1600" dirty="0" smtClean="0"/>
              <a:t>년 기준 </a:t>
            </a:r>
            <a:r>
              <a:rPr lang="en-US" altLang="ko-KR" sz="1600" dirty="0" smtClean="0"/>
              <a:t>DOAJ</a:t>
            </a:r>
            <a:r>
              <a:rPr lang="ko-KR" altLang="en-US" sz="1600" dirty="0" smtClean="0"/>
              <a:t>에 수록된 </a:t>
            </a:r>
            <a:r>
              <a:rPr lang="en-US" altLang="ko-KR" sz="1600" dirty="0" smtClean="0"/>
              <a:t>64</a:t>
            </a:r>
            <a:r>
              <a:rPr lang="ko-KR" altLang="en-US" sz="1600" dirty="0" smtClean="0"/>
              <a:t>곳 출판사가 발행한 </a:t>
            </a:r>
            <a:r>
              <a:rPr lang="en-US" altLang="ko-KR" sz="1600" dirty="0" smtClean="0"/>
              <a:t>1,370</a:t>
            </a:r>
            <a:r>
              <a:rPr lang="ko-KR" altLang="en-US" sz="1600" dirty="0" smtClean="0"/>
              <a:t>종 </a:t>
            </a:r>
            <a:r>
              <a:rPr lang="en-US" altLang="ko-KR" sz="1600" dirty="0" smtClean="0"/>
              <a:t>OA </a:t>
            </a:r>
            <a:r>
              <a:rPr lang="ko-KR" altLang="en-US" sz="1600" dirty="0" smtClean="0"/>
              <a:t>학술지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346" y="2657143"/>
            <a:ext cx="4073630" cy="38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2852936"/>
            <a:ext cx="4180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평균 </a:t>
            </a:r>
            <a:r>
              <a:rPr lang="en-US" altLang="ko-KR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USD 906</a:t>
            </a:r>
          </a:p>
          <a:p>
            <a:r>
              <a:rPr lang="en-US" altLang="ko-KR" sz="14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                                          </a:t>
            </a:r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400" b="1" dirty="0" smtClean="0">
                <a:latin typeface="HY견고딕" pitchFamily="18" charset="-127"/>
                <a:ea typeface="HY견고딕" pitchFamily="18" charset="-127"/>
              </a:rPr>
              <a:t>백 </a:t>
            </a:r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400" b="1" dirty="0" err="1" smtClean="0">
                <a:latin typeface="HY견고딕" pitchFamily="18" charset="-127"/>
                <a:ea typeface="HY견고딕" pitchFamily="18" charset="-127"/>
              </a:rPr>
              <a:t>십만</a:t>
            </a:r>
            <a:r>
              <a:rPr lang="ko-KR" altLang="en-US" sz="1400" b="1" dirty="0" err="1">
                <a:latin typeface="HY견고딕" pitchFamily="18" charset="-127"/>
                <a:ea typeface="HY견고딕" pitchFamily="18" charset="-127"/>
              </a:rPr>
              <a:t>원</a:t>
            </a:r>
            <a:endParaRPr lang="ko-KR" altLang="en-US" sz="1400" b="1" dirty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표준편차 </a:t>
            </a:r>
            <a:r>
              <a:rPr lang="en-US" altLang="ko-KR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USD 642</a:t>
            </a:r>
          </a:p>
          <a:p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                                                 8</a:t>
            </a:r>
            <a:r>
              <a:rPr lang="ko-KR" altLang="en-US" sz="1400" b="1" dirty="0" err="1" smtClean="0">
                <a:latin typeface="HY견고딕" pitchFamily="18" charset="-127"/>
                <a:ea typeface="HY견고딕" pitchFamily="18" charset="-127"/>
              </a:rPr>
              <a:t>십만원</a:t>
            </a:r>
            <a:endParaRPr lang="en-US" altLang="ko-KR" sz="1400" b="1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400" b="1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     최저 </a:t>
            </a:r>
            <a:r>
              <a:rPr lang="en-US" altLang="ko-KR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USD    8</a:t>
            </a:r>
          </a:p>
          <a:p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                                                  1</a:t>
            </a:r>
            <a:r>
              <a:rPr lang="ko-KR" altLang="en-US" sz="1400" b="1" dirty="0" smtClean="0">
                <a:latin typeface="HY견고딕" pitchFamily="18" charset="-127"/>
                <a:ea typeface="HY견고딕" pitchFamily="18" charset="-127"/>
              </a:rPr>
              <a:t>만원</a:t>
            </a:r>
            <a:endParaRPr lang="en-US" altLang="ko-KR" sz="1400" b="1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   최고 </a:t>
            </a:r>
            <a:r>
              <a:rPr lang="en-US" altLang="ko-KR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USD 3,900</a:t>
            </a:r>
          </a:p>
          <a:p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                                              4</a:t>
            </a:r>
            <a:r>
              <a:rPr lang="ko-KR" altLang="en-US" sz="1400" b="1" dirty="0" smtClean="0">
                <a:latin typeface="HY견고딕" pitchFamily="18" charset="-127"/>
                <a:ea typeface="HY견고딕" pitchFamily="18" charset="-127"/>
              </a:rPr>
              <a:t>백</a:t>
            </a:r>
            <a:r>
              <a:rPr lang="en-US" altLang="ko-KR" sz="1400" b="1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400" b="1" dirty="0" err="1" smtClean="0">
                <a:latin typeface="HY견고딕" pitchFamily="18" charset="-127"/>
                <a:ea typeface="HY견고딕" pitchFamily="18" charset="-127"/>
              </a:rPr>
              <a:t>십만원</a:t>
            </a:r>
            <a:endParaRPr lang="en-US" altLang="ko-KR" sz="1400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1668483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출처 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David J Solomon, </a:t>
            </a:r>
            <a:r>
              <a:rPr lang="en-US" altLang="ko-KR" sz="1000" dirty="0"/>
              <a:t>Bo‐</a:t>
            </a:r>
            <a:r>
              <a:rPr lang="en-US" altLang="ko-KR" sz="1000" dirty="0" err="1"/>
              <a:t>Christer</a:t>
            </a:r>
            <a:r>
              <a:rPr lang="en-US" altLang="ko-KR" sz="1000" dirty="0"/>
              <a:t> </a:t>
            </a:r>
            <a:r>
              <a:rPr lang="en-US" altLang="ko-KR" sz="1000" dirty="0" err="1" smtClean="0"/>
              <a:t>Björk</a:t>
            </a:r>
            <a:r>
              <a:rPr lang="en-US" altLang="ko-KR" sz="1000" dirty="0" smtClean="0"/>
              <a:t>. 2012. A </a:t>
            </a:r>
            <a:r>
              <a:rPr lang="en-US" altLang="ko-KR" sz="1000" dirty="0"/>
              <a:t>Study of Open Access Journals Using Article Processing </a:t>
            </a:r>
            <a:r>
              <a:rPr lang="en-US" altLang="ko-KR" sz="1000" dirty="0" smtClean="0"/>
              <a:t>Charges.   </a:t>
            </a:r>
          </a:p>
          <a:p>
            <a:r>
              <a:rPr lang="en-US" altLang="ko-KR" sz="1000" dirty="0" smtClean="0"/>
              <a:t>      Retrieved from </a:t>
            </a:r>
            <a:r>
              <a:rPr lang="en-US" altLang="ko-KR" sz="1000" dirty="0" smtClean="0">
                <a:hlinkClick r:id="rId3"/>
              </a:rPr>
              <a:t>http://www.openaccesspublishing.org/apc2/preprint.pdf</a:t>
            </a:r>
            <a:r>
              <a:rPr lang="en-US" altLang="ko-KR" sz="1000" dirty="0" smtClean="0"/>
              <a:t>&gt;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6824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3600" dirty="0" smtClean="0"/>
              <a:t>주제분야별 전체 </a:t>
            </a:r>
            <a:r>
              <a:rPr lang="en-US" altLang="ko-KR" sz="3600" dirty="0" smtClean="0"/>
              <a:t>APC </a:t>
            </a:r>
            <a:r>
              <a:rPr lang="ko-KR" altLang="en-US" sz="3600" dirty="0" smtClean="0"/>
              <a:t>지출 금액 차이</a:t>
            </a:r>
            <a:r>
              <a:rPr lang="en-US" altLang="ko-KR" sz="3600" dirty="0" smtClean="0"/>
              <a:t>(1)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1600" dirty="0" smtClean="0"/>
          </a:p>
          <a:p>
            <a:r>
              <a:rPr lang="ko-KR" altLang="en-US" sz="1600" dirty="0" smtClean="0"/>
              <a:t>조사대상 </a:t>
            </a:r>
            <a:r>
              <a:rPr lang="en-US" altLang="ko-KR" sz="1600" dirty="0" smtClean="0"/>
              <a:t>: 2010</a:t>
            </a:r>
            <a:r>
              <a:rPr lang="ko-KR" altLang="en-US" sz="1600" dirty="0" smtClean="0"/>
              <a:t>년 기준 </a:t>
            </a:r>
            <a:r>
              <a:rPr lang="en-US" altLang="ko-KR" sz="1600" dirty="0" smtClean="0"/>
              <a:t>DOAJ</a:t>
            </a:r>
            <a:r>
              <a:rPr lang="ko-KR" altLang="en-US" sz="1600" dirty="0" smtClean="0"/>
              <a:t>에 수록된 </a:t>
            </a:r>
            <a:r>
              <a:rPr lang="en-US" altLang="ko-KR" sz="1600" dirty="0" smtClean="0"/>
              <a:t>64</a:t>
            </a:r>
            <a:r>
              <a:rPr lang="ko-KR" altLang="en-US" sz="1600" dirty="0" smtClean="0"/>
              <a:t>곳 출판사가 발행한 </a:t>
            </a:r>
            <a:r>
              <a:rPr lang="en-US" altLang="ko-KR" sz="1600" dirty="0" smtClean="0"/>
              <a:t>1,370</a:t>
            </a:r>
            <a:r>
              <a:rPr lang="ko-KR" altLang="en-US" sz="1600" dirty="0" smtClean="0"/>
              <a:t>종 </a:t>
            </a:r>
            <a:r>
              <a:rPr lang="en-US" altLang="ko-KR" sz="1600" dirty="0" smtClean="0"/>
              <a:t>OA </a:t>
            </a:r>
            <a:r>
              <a:rPr lang="ko-KR" altLang="en-US" sz="1600" dirty="0" smtClean="0"/>
              <a:t>학술지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83568" y="1427699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출처 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David J Solomon, </a:t>
            </a:r>
            <a:r>
              <a:rPr lang="en-US" altLang="ko-KR" sz="1000" dirty="0"/>
              <a:t>Bo‐</a:t>
            </a:r>
            <a:r>
              <a:rPr lang="en-US" altLang="ko-KR" sz="1000" dirty="0" err="1"/>
              <a:t>Christer</a:t>
            </a:r>
            <a:r>
              <a:rPr lang="en-US" altLang="ko-KR" sz="1000" dirty="0"/>
              <a:t> </a:t>
            </a:r>
            <a:r>
              <a:rPr lang="en-US" altLang="ko-KR" sz="1000" dirty="0" err="1" smtClean="0"/>
              <a:t>Björk</a:t>
            </a:r>
            <a:r>
              <a:rPr lang="en-US" altLang="ko-KR" sz="1000" dirty="0" smtClean="0"/>
              <a:t>. 2012. A </a:t>
            </a:r>
            <a:r>
              <a:rPr lang="en-US" altLang="ko-KR" sz="1000" dirty="0"/>
              <a:t>Study of Open Access Journals Using Article Processing </a:t>
            </a:r>
            <a:r>
              <a:rPr lang="en-US" altLang="ko-KR" sz="1000" dirty="0" smtClean="0"/>
              <a:t>Charges.   </a:t>
            </a:r>
          </a:p>
          <a:p>
            <a:r>
              <a:rPr lang="en-US" altLang="ko-KR" sz="1000" dirty="0" smtClean="0"/>
              <a:t>      Retrieved from </a:t>
            </a:r>
            <a:r>
              <a:rPr lang="en-US" altLang="ko-KR" sz="1000" dirty="0" smtClean="0">
                <a:hlinkClick r:id="rId2"/>
              </a:rPr>
              <a:t>http://www.openaccesspublishing.org/apc2/preprint.pdf</a:t>
            </a:r>
            <a:r>
              <a:rPr lang="en-US" altLang="ko-KR" sz="1000" dirty="0" smtClean="0"/>
              <a:t>&gt; </a:t>
            </a:r>
            <a:endParaRPr lang="ko-KR" alt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577" y="2276872"/>
            <a:ext cx="6696744" cy="42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256490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C00000"/>
                </a:solidFill>
              </a:rPr>
              <a:t>생물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r>
              <a:rPr lang="ko-KR" altLang="en-US" sz="1600" b="1" dirty="0" smtClean="0">
                <a:solidFill>
                  <a:srgbClr val="C00000"/>
                </a:solidFill>
              </a:rPr>
              <a:t>의학  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USD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약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 65,000,00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65313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/>
              <a:t>지구학</a:t>
            </a:r>
            <a:r>
              <a:rPr lang="ko-KR" altLang="en-US" sz="1600" b="1" dirty="0" smtClean="0"/>
              <a:t> 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7315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03658" y="2364080"/>
            <a:ext cx="8860830" cy="4433334"/>
            <a:chOff x="103658" y="2364080"/>
            <a:chExt cx="8860830" cy="443333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8" y="2480486"/>
              <a:ext cx="3748262" cy="380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364080"/>
              <a:ext cx="5112568" cy="4036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6276714"/>
              <a:ext cx="6242050" cy="520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3600" dirty="0"/>
              <a:t>주제분야별 전체 </a:t>
            </a:r>
            <a:r>
              <a:rPr lang="en-US" altLang="ko-KR" sz="3600" dirty="0"/>
              <a:t>APC </a:t>
            </a:r>
            <a:r>
              <a:rPr lang="ko-KR" altLang="en-US" sz="3600" dirty="0"/>
              <a:t>지출 금액 차이</a:t>
            </a:r>
            <a:r>
              <a:rPr lang="en-US" altLang="ko-KR" sz="3600" dirty="0" smtClean="0"/>
              <a:t>(2)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37117" y="189497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출처 </a:t>
            </a:r>
            <a:r>
              <a:rPr lang="en-US" altLang="ko-KR" sz="1000" dirty="0" smtClean="0"/>
              <a:t>: </a:t>
            </a:r>
            <a:r>
              <a:rPr lang="en-US" altLang="ko-KR" sz="1000" dirty="0" err="1" smtClean="0"/>
              <a:t>Dallmeier-Tiessen</a:t>
            </a:r>
            <a:r>
              <a:rPr lang="en-US" altLang="ko-KR" sz="1000" dirty="0" smtClean="0"/>
              <a:t>, S. et al. 2011. Highlights from SOAP project survey. What Scientists Think about OA Publishing.   </a:t>
            </a:r>
          </a:p>
          <a:p>
            <a:r>
              <a:rPr lang="en-US" altLang="ko-KR" sz="1000" dirty="0" smtClean="0"/>
              <a:t>      Retrieved </a:t>
            </a:r>
            <a:r>
              <a:rPr lang="en-US" altLang="ko-KR" sz="1000" dirty="0"/>
              <a:t>from </a:t>
            </a:r>
            <a:r>
              <a:rPr lang="en-US" altLang="ko-KR" sz="1000" dirty="0">
                <a:hlinkClick r:id="rId5"/>
              </a:rPr>
              <a:t>http://</a:t>
            </a:r>
            <a:r>
              <a:rPr lang="en-US" altLang="ko-KR" sz="1000" dirty="0" smtClean="0">
                <a:hlinkClick r:id="rId5"/>
              </a:rPr>
              <a:t>arxiv.org/ftp/arxiv/papers/1101/1101.5260.pdf</a:t>
            </a:r>
            <a:r>
              <a:rPr lang="en-US" altLang="ko-KR" sz="1000" dirty="0" smtClean="0"/>
              <a:t>&gt;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04664" y="1494860"/>
            <a:ext cx="790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000" b="1" dirty="0" smtClean="0"/>
              <a:t>SOAP(Study </a:t>
            </a:r>
            <a:r>
              <a:rPr lang="en-US" altLang="ko-KR" sz="2000" b="1" dirty="0"/>
              <a:t>of OA publishing) </a:t>
            </a:r>
            <a:r>
              <a:rPr lang="ko-KR" altLang="en-US" sz="2000" b="1" dirty="0" smtClean="0"/>
              <a:t>프로젝트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설문조사 결과</a:t>
            </a:r>
            <a:r>
              <a:rPr lang="en-US" altLang="ko-KR" sz="2000" b="1" dirty="0" smtClean="0"/>
              <a:t>(2011)</a:t>
            </a:r>
            <a:r>
              <a:rPr lang="ko-KR" altLang="en-US" sz="2000" b="1" dirty="0" smtClean="0"/>
              <a:t> </a:t>
            </a:r>
            <a:endParaRPr lang="ko-KR" altLang="en-US" sz="2000" b="1" dirty="0"/>
          </a:p>
        </p:txBody>
      </p:sp>
      <p:sp>
        <p:nvSpPr>
          <p:cNvPr id="10" name="직사각형 9"/>
          <p:cNvSpPr/>
          <p:nvPr/>
        </p:nvSpPr>
        <p:spPr>
          <a:xfrm>
            <a:off x="611560" y="3140968"/>
            <a:ext cx="3096344" cy="38519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 flipH="1">
            <a:off x="5796136" y="2364080"/>
            <a:ext cx="1728192" cy="394524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9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Impact Factor Category</a:t>
            </a:r>
            <a:r>
              <a:rPr lang="ko-KR" altLang="en-US" dirty="0" smtClean="0"/>
              <a:t>별 평균 </a:t>
            </a:r>
            <a:r>
              <a:rPr lang="en-US" altLang="ko-KR" dirty="0" smtClean="0"/>
              <a:t>APC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1600" dirty="0" smtClean="0"/>
          </a:p>
          <a:p>
            <a:r>
              <a:rPr lang="ko-KR" altLang="en-US" sz="1600" dirty="0" smtClean="0"/>
              <a:t>조사대상 </a:t>
            </a:r>
            <a:r>
              <a:rPr lang="en-US" altLang="ko-KR" sz="1600" dirty="0" smtClean="0"/>
              <a:t>: 2010</a:t>
            </a:r>
            <a:r>
              <a:rPr lang="ko-KR" altLang="en-US" sz="1600" dirty="0" smtClean="0"/>
              <a:t>년 기준 </a:t>
            </a:r>
            <a:r>
              <a:rPr lang="en-US" altLang="ko-KR" sz="1600" dirty="0" smtClean="0"/>
              <a:t>DOAJ</a:t>
            </a:r>
            <a:r>
              <a:rPr lang="ko-KR" altLang="en-US" sz="1600" dirty="0" smtClean="0"/>
              <a:t>에 수록된 </a:t>
            </a:r>
            <a:r>
              <a:rPr lang="en-US" altLang="ko-KR" sz="1600" dirty="0" smtClean="0"/>
              <a:t>64</a:t>
            </a:r>
            <a:r>
              <a:rPr lang="ko-KR" altLang="en-US" sz="1600" dirty="0" smtClean="0"/>
              <a:t>곳 출판사가 발행한 </a:t>
            </a:r>
            <a:r>
              <a:rPr lang="en-US" altLang="ko-KR" sz="1600" dirty="0" smtClean="0"/>
              <a:t>1,370</a:t>
            </a:r>
            <a:r>
              <a:rPr lang="ko-KR" altLang="en-US" sz="1600" dirty="0" smtClean="0"/>
              <a:t>종 </a:t>
            </a:r>
            <a:r>
              <a:rPr lang="en-US" altLang="ko-KR" sz="1600" dirty="0" smtClean="0"/>
              <a:t>OA </a:t>
            </a:r>
            <a:r>
              <a:rPr lang="ko-KR" altLang="en-US" sz="1600" dirty="0" smtClean="0"/>
              <a:t>학술지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11560" y="1484784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출처 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David J Solomon, </a:t>
            </a:r>
            <a:r>
              <a:rPr lang="en-US" altLang="ko-KR" sz="1000" dirty="0"/>
              <a:t>Bo‐</a:t>
            </a:r>
            <a:r>
              <a:rPr lang="en-US" altLang="ko-KR" sz="1000" dirty="0" err="1"/>
              <a:t>Christer</a:t>
            </a:r>
            <a:r>
              <a:rPr lang="en-US" altLang="ko-KR" sz="1000" dirty="0"/>
              <a:t> </a:t>
            </a:r>
            <a:r>
              <a:rPr lang="en-US" altLang="ko-KR" sz="1000" dirty="0" err="1" smtClean="0"/>
              <a:t>Björk</a:t>
            </a:r>
            <a:r>
              <a:rPr lang="en-US" altLang="ko-KR" sz="1000" dirty="0" smtClean="0"/>
              <a:t>. 2012. A </a:t>
            </a:r>
            <a:r>
              <a:rPr lang="en-US" altLang="ko-KR" sz="1000" dirty="0"/>
              <a:t>Study of Open Access Journals Using Article Processing </a:t>
            </a:r>
            <a:r>
              <a:rPr lang="en-US" altLang="ko-KR" sz="1000" dirty="0" smtClean="0"/>
              <a:t>Charges.   </a:t>
            </a:r>
          </a:p>
          <a:p>
            <a:r>
              <a:rPr lang="en-US" altLang="ko-KR" sz="1000" dirty="0" smtClean="0"/>
              <a:t>      Retrieved from </a:t>
            </a:r>
            <a:r>
              <a:rPr lang="en-US" altLang="ko-KR" sz="1000" dirty="0" smtClean="0">
                <a:hlinkClick r:id="rId2"/>
              </a:rPr>
              <a:t>http://www.openaccesspublishing.org/apc2/preprint.pdf</a:t>
            </a:r>
            <a:r>
              <a:rPr lang="en-US" altLang="ko-KR" sz="1000" dirty="0" smtClean="0"/>
              <a:t>&gt; </a:t>
            </a:r>
            <a:endParaRPr lang="ko-KR" altLang="en-US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344816" cy="404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312618" y="2646446"/>
            <a:ext cx="958735" cy="295232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40410" y="2646446"/>
            <a:ext cx="958735" cy="295232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96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79512" y="2167443"/>
            <a:ext cx="7812463" cy="4285893"/>
            <a:chOff x="395535" y="2468069"/>
            <a:chExt cx="7812463" cy="428589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2468069"/>
              <a:ext cx="7812463" cy="4201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351144" y="3153562"/>
              <a:ext cx="3672408" cy="36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5496" y="274638"/>
            <a:ext cx="9073008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cs typeface="+mn-cs"/>
              </a:rPr>
              <a:t>구독료기반 출판사</a:t>
            </a:r>
            <a:r>
              <a:rPr lang="en-US" altLang="ko-KR" dirty="0" smtClean="0">
                <a:solidFill>
                  <a:prstClr val="black"/>
                </a:solidFill>
                <a:cs typeface="+mn-cs"/>
              </a:rPr>
              <a:t>, Paid OA Option</a:t>
            </a:r>
            <a:r>
              <a:rPr lang="ko-KR" altLang="en-US" dirty="0" smtClean="0">
                <a:solidFill>
                  <a:prstClr val="black"/>
                </a:solidFill>
                <a:cs typeface="+mn-cs"/>
              </a:rPr>
              <a:t>에서</a:t>
            </a:r>
            <a:r>
              <a:rPr lang="en-US" altLang="ko-KR" dirty="0" smtClean="0">
                <a:solidFill>
                  <a:prstClr val="black"/>
                </a:solidFill>
                <a:cs typeface="+mn-cs"/>
              </a:rPr>
              <a:t/>
            </a:r>
            <a:br>
              <a:rPr lang="en-US" altLang="ko-KR" dirty="0" smtClean="0">
                <a:solidFill>
                  <a:prstClr val="black"/>
                </a:solidFill>
                <a:cs typeface="+mn-cs"/>
              </a:rPr>
            </a:br>
            <a:r>
              <a:rPr lang="ko-KR" altLang="en-US" dirty="0" smtClean="0">
                <a:solidFill>
                  <a:prstClr val="black"/>
                </a:solidFill>
                <a:cs typeface="+mn-cs"/>
              </a:rPr>
              <a:t>저자에게 부가한 </a:t>
            </a:r>
            <a:r>
              <a:rPr lang="en-US" altLang="ko-KR" dirty="0" smtClean="0">
                <a:solidFill>
                  <a:prstClr val="black"/>
                </a:solidFill>
                <a:cs typeface="+mn-cs"/>
              </a:rPr>
              <a:t>APC</a:t>
            </a:r>
            <a:r>
              <a:rPr lang="ko-KR" altLang="en-US" dirty="0">
                <a:solidFill>
                  <a:prstClr val="black"/>
                </a:solidFill>
                <a:cs typeface="+mn-cs"/>
              </a:rPr>
              <a:t>와</a:t>
            </a:r>
            <a:r>
              <a:rPr lang="ko-KR" altLang="en-US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ko-KR" altLang="en-US" dirty="0" err="1" smtClean="0">
                <a:solidFill>
                  <a:prstClr val="black"/>
                </a:solidFill>
                <a:cs typeface="+mn-cs"/>
              </a:rPr>
              <a:t>비교시</a:t>
            </a:r>
            <a:r>
              <a:rPr lang="ko-KR" altLang="en-US" dirty="0" smtClean="0">
                <a:solidFill>
                  <a:prstClr val="black"/>
                </a:solidFill>
                <a:cs typeface="+mn-cs"/>
              </a:rPr>
              <a:t> 차액발생</a:t>
            </a:r>
            <a:endParaRPr lang="en-US" altLang="ko-KR" sz="28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2" y="1340768"/>
            <a:ext cx="78838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&lt;</a:t>
            </a:r>
            <a:r>
              <a:rPr lang="ko-KR" altLang="en-US" sz="1050" dirty="0" smtClean="0"/>
              <a:t>출처 </a:t>
            </a:r>
            <a:r>
              <a:rPr lang="en-US" altLang="ko-KR" sz="1050" dirty="0" smtClean="0"/>
              <a:t>: Bo-</a:t>
            </a:r>
            <a:r>
              <a:rPr lang="en-US" altLang="ko-KR" sz="1050" dirty="0" err="1" smtClean="0"/>
              <a:t>Christer</a:t>
            </a:r>
            <a:r>
              <a:rPr lang="en-US" altLang="ko-KR" sz="1050" dirty="0" smtClean="0"/>
              <a:t> </a:t>
            </a:r>
            <a:r>
              <a:rPr lang="en-US" altLang="ko-KR" sz="1050" dirty="0" err="1" smtClean="0"/>
              <a:t>Björk</a:t>
            </a:r>
            <a:r>
              <a:rPr lang="en-US" altLang="ko-KR" sz="1050" dirty="0" smtClean="0"/>
              <a:t>. (2012). </a:t>
            </a:r>
            <a:r>
              <a:rPr lang="en-US" altLang="ko-KR" sz="1050" dirty="0"/>
              <a:t>The Hybrid Model for Open Access Publication of </a:t>
            </a:r>
            <a:r>
              <a:rPr lang="en-US" altLang="ko-KR" sz="1050" dirty="0" smtClean="0"/>
              <a:t>Scholarly </a:t>
            </a:r>
            <a:r>
              <a:rPr lang="en-US" altLang="ko-KR" sz="1050" dirty="0"/>
              <a:t>Articles – a Failed Experiment</a:t>
            </a:r>
            <a:r>
              <a:rPr lang="en-US" altLang="ko-KR" sz="1050" dirty="0" smtClean="0"/>
              <a:t>? </a:t>
            </a:r>
          </a:p>
          <a:p>
            <a:r>
              <a:rPr lang="en-US" altLang="ko-KR" sz="1050" dirty="0"/>
              <a:t>Retrieved from </a:t>
            </a:r>
            <a:r>
              <a:rPr lang="en-US" altLang="ko-KR" sz="1050" dirty="0">
                <a:hlinkClick r:id="rId3"/>
              </a:rPr>
              <a:t>http://</a:t>
            </a:r>
            <a:r>
              <a:rPr lang="en-US" altLang="ko-KR" sz="1050" dirty="0" smtClean="0">
                <a:hlinkClick r:id="rId3"/>
              </a:rPr>
              <a:t>www.openaccesspublishing.org/hybrid/hybrid.pdf</a:t>
            </a:r>
            <a:r>
              <a:rPr lang="en-US" altLang="ko-KR" sz="1050" dirty="0" smtClean="0"/>
              <a:t>&gt;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23531" y="2762081"/>
            <a:ext cx="3767047" cy="331236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95939" y="2743507"/>
            <a:ext cx="500335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대부분 </a:t>
            </a:r>
            <a:r>
              <a:rPr lang="en-US" altLang="ko-KR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USD 3,000 </a:t>
            </a:r>
            <a:r>
              <a:rPr lang="ko-KR" altLang="en-US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수준</a:t>
            </a:r>
            <a:endParaRPr lang="en-US" altLang="ko-KR" sz="3200" b="1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             (3</a:t>
            </a:r>
            <a:r>
              <a:rPr lang="ko-KR" altLang="en-US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백 </a:t>
            </a:r>
            <a:r>
              <a:rPr lang="en-US" altLang="ko-KR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3200" b="1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십만원</a:t>
            </a:r>
            <a:r>
              <a:rPr lang="en-US" altLang="ko-KR" sz="32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endParaRPr lang="en-US" altLang="ko-KR" sz="3200" b="1" dirty="0">
              <a:solidFill>
                <a:srgbClr val="C00000"/>
              </a:solidFill>
            </a:endParaRPr>
          </a:p>
          <a:p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OA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저널의 평균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APC : </a:t>
            </a:r>
            <a:r>
              <a:rPr lang="ko-KR" altLang="en-US" sz="2000" kern="0" spc="-5" dirty="0">
                <a:ln>
                  <a:solidFill>
                    <a:schemeClr val="bg1"/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€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2,000/article</a:t>
            </a:r>
          </a:p>
          <a:p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                  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3200" dirty="0">
                <a:latin typeface="HY견고딕" pitchFamily="18" charset="-127"/>
                <a:ea typeface="HY견고딕" pitchFamily="18" charset="-127"/>
              </a:rPr>
              <a:t>백 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3200" dirty="0" err="1" smtClean="0">
                <a:latin typeface="HY견고딕" pitchFamily="18" charset="-127"/>
                <a:ea typeface="HY견고딕" pitchFamily="18" charset="-127"/>
              </a:rPr>
              <a:t>십만원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3200" dirty="0">
              <a:latin typeface="HY견고딕" pitchFamily="18" charset="-127"/>
              <a:ea typeface="HY견고딕" pitchFamily="18" charset="-127"/>
            </a:endParaRPr>
          </a:p>
          <a:p>
            <a:pPr algn="r"/>
            <a:endParaRPr lang="en-US" altLang="ko-KR" sz="3200" b="1" dirty="0">
              <a:solidFill>
                <a:srgbClr val="C00000"/>
              </a:solidFill>
            </a:endParaRPr>
          </a:p>
          <a:p>
            <a:r>
              <a:rPr lang="ko-KR" altLang="en-US" sz="3200" b="1" dirty="0" smtClean="0">
                <a:latin typeface="HY견고딕" pitchFamily="18" charset="-127"/>
                <a:ea typeface="HY견고딕" pitchFamily="18" charset="-127"/>
              </a:rPr>
              <a:t>              차액 </a:t>
            </a:r>
            <a:r>
              <a:rPr lang="en-US" altLang="ko-KR" sz="3200" b="1" dirty="0" smtClean="0">
                <a:latin typeface="HY견고딕" pitchFamily="18" charset="-127"/>
                <a:ea typeface="HY견고딕" pitchFamily="18" charset="-127"/>
              </a:rPr>
              <a:t>: 1</a:t>
            </a:r>
            <a:r>
              <a:rPr lang="ko-KR" altLang="en-US" sz="3200" b="1" dirty="0" err="1" smtClean="0">
                <a:latin typeface="HY견고딕" pitchFamily="18" charset="-127"/>
                <a:ea typeface="HY견고딕" pitchFamily="18" charset="-127"/>
              </a:rPr>
              <a:t>백만원</a:t>
            </a:r>
            <a:endParaRPr lang="ko-KR" altLang="en-US" sz="3200" b="1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1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시사점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300946"/>
            <a:ext cx="8229600" cy="5213176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ko-KR" altLang="en-US" sz="3200" dirty="0" smtClean="0"/>
              <a:t>추정예산금액 </a:t>
            </a:r>
            <a:r>
              <a:rPr lang="ko-KR" altLang="en-US" sz="3200" dirty="0" err="1" smtClean="0"/>
              <a:t>산정</a:t>
            </a:r>
            <a:r>
              <a:rPr lang="ko-KR" altLang="en-US" sz="3200" dirty="0" err="1"/>
              <a:t>시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제시된 </a:t>
            </a:r>
            <a:r>
              <a:rPr lang="en-US" altLang="ko-KR" sz="3200" dirty="0" smtClean="0"/>
              <a:t>OA </a:t>
            </a:r>
            <a:r>
              <a:rPr lang="ko-KR" altLang="en-US" sz="3200" dirty="0"/>
              <a:t>저널</a:t>
            </a:r>
            <a:r>
              <a:rPr lang="en-US" altLang="ko-KR" sz="3200" dirty="0"/>
              <a:t> </a:t>
            </a:r>
            <a:r>
              <a:rPr lang="ko-KR" altLang="en-US" sz="3200" dirty="0"/>
              <a:t>평균</a:t>
            </a:r>
            <a:r>
              <a:rPr lang="en-US" altLang="ko-KR" sz="3200" dirty="0"/>
              <a:t> </a:t>
            </a:r>
            <a:r>
              <a:rPr lang="en-US" altLang="ko-KR" sz="3200" dirty="0" smtClean="0"/>
              <a:t>APC(</a:t>
            </a:r>
            <a:r>
              <a:rPr lang="ko-KR" altLang="en-US" sz="3200" kern="0" spc="-5" dirty="0">
                <a:ln>
                  <a:solidFill>
                    <a:prstClr val="white"/>
                  </a:solidFill>
                </a:ln>
                <a:latin typeface="HY견고딕" pitchFamily="18" charset="-127"/>
                <a:ea typeface="HY견고딕" pitchFamily="18" charset="-127"/>
                <a:cs typeface="Helvetica" charset="0"/>
              </a:rPr>
              <a:t>€</a:t>
            </a:r>
            <a:r>
              <a:rPr lang="en-US" altLang="ko-KR" sz="3200" dirty="0">
                <a:latin typeface="HY견고딕" pitchFamily="18" charset="-127"/>
                <a:ea typeface="HY견고딕" pitchFamily="18" charset="-127"/>
              </a:rPr>
              <a:t>2,000</a:t>
            </a:r>
            <a:r>
              <a:rPr lang="en-US" altLang="ko-KR" sz="3200" dirty="0" smtClean="0"/>
              <a:t>, 2</a:t>
            </a:r>
            <a:r>
              <a:rPr lang="ko-KR" altLang="en-US" sz="3200" dirty="0" smtClean="0"/>
              <a:t>백 </a:t>
            </a:r>
            <a:r>
              <a:rPr lang="en-US" altLang="ko-KR" sz="3200" dirty="0" smtClean="0"/>
              <a:t>7</a:t>
            </a:r>
            <a:r>
              <a:rPr lang="ko-KR" altLang="en-US" sz="3200" dirty="0" err="1" smtClean="0"/>
              <a:t>십만원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에 기반한 </a:t>
            </a:r>
            <a:r>
              <a:rPr lang="ko-KR" altLang="en-US" sz="3200" dirty="0" err="1" smtClean="0"/>
              <a:t>절감분에</a:t>
            </a:r>
            <a:r>
              <a:rPr lang="ko-KR" altLang="en-US" sz="3200" dirty="0" smtClean="0"/>
              <a:t> 대한 재검토가 필요한 것은 아닌가</a:t>
            </a:r>
            <a:r>
              <a:rPr lang="en-US" altLang="ko-KR" sz="3200" dirty="0" smtClean="0"/>
              <a:t>?</a:t>
            </a:r>
          </a:p>
          <a:p>
            <a:endParaRPr lang="en-US" altLang="ko-KR" sz="3200" dirty="0"/>
          </a:p>
          <a:p>
            <a:r>
              <a:rPr lang="ko-KR" altLang="en-US" sz="3200" dirty="0" smtClean="0"/>
              <a:t>구독료기반 출판사는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제시</a:t>
            </a:r>
            <a:r>
              <a:rPr lang="ko-KR" altLang="en-US" sz="3200" dirty="0"/>
              <a:t>된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APC </a:t>
            </a:r>
            <a:r>
              <a:rPr lang="ko-KR" altLang="en-US" sz="3200" dirty="0" smtClean="0"/>
              <a:t>금액에 합의할 것인가</a:t>
            </a:r>
            <a:r>
              <a:rPr lang="en-US" altLang="ko-KR" sz="3200" dirty="0" smtClean="0"/>
              <a:t>? </a:t>
            </a:r>
            <a:r>
              <a:rPr lang="ko-KR" altLang="en-US" sz="3200" dirty="0" smtClean="0"/>
              <a:t>기존 </a:t>
            </a:r>
            <a:r>
              <a:rPr lang="en-US" altLang="ko-KR" sz="3200" dirty="0" smtClean="0"/>
              <a:t>Paid OA Option</a:t>
            </a:r>
            <a:r>
              <a:rPr lang="ko-KR" altLang="en-US" sz="3200" dirty="0" smtClean="0"/>
              <a:t>에서 제시하고 있는 </a:t>
            </a:r>
            <a:r>
              <a:rPr lang="en-US" altLang="ko-KR" sz="3200" dirty="0" smtClean="0"/>
              <a:t>3,000</a:t>
            </a:r>
            <a:r>
              <a:rPr lang="ko-KR" altLang="en-US" sz="3200" dirty="0" smtClean="0"/>
              <a:t>달러</a:t>
            </a:r>
            <a:r>
              <a:rPr lang="en-US" altLang="ko-KR" sz="3200" dirty="0" smtClean="0"/>
              <a:t>(3</a:t>
            </a:r>
            <a:r>
              <a:rPr lang="ko-KR" altLang="en-US" sz="3200" dirty="0" smtClean="0"/>
              <a:t>백 </a:t>
            </a:r>
            <a:r>
              <a:rPr lang="en-US" altLang="ko-KR" sz="3200" dirty="0" smtClean="0"/>
              <a:t>6</a:t>
            </a:r>
            <a:r>
              <a:rPr lang="ko-KR" altLang="en-US" sz="3200" dirty="0" err="1" smtClean="0"/>
              <a:t>십만원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까지 요구하지 않을까</a:t>
            </a:r>
            <a:r>
              <a:rPr lang="en-US" altLang="ko-KR" sz="3200" dirty="0" smtClean="0"/>
              <a:t>?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857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2147352"/>
            <a:ext cx="8712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고려사항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(2)</a:t>
            </a:r>
          </a:p>
          <a:p>
            <a:endParaRPr lang="en-US" altLang="ko-KR" sz="4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  <a:t>APC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 안정적 확보 및 지원 관련</a:t>
            </a:r>
            <a:endParaRPr lang="en-US" altLang="ko-KR" sz="4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지속 가능성 여부</a:t>
            </a: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0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저자</a:t>
            </a:r>
            <a:r>
              <a:rPr lang="en-US" altLang="ko-KR" sz="4000" dirty="0" smtClean="0"/>
              <a:t> APC </a:t>
            </a:r>
            <a:r>
              <a:rPr lang="ko-KR" altLang="en-US" sz="4000" dirty="0" smtClean="0"/>
              <a:t>해결 방식의 이해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2" y="2295080"/>
            <a:ext cx="6048672" cy="44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508104" y="3140968"/>
            <a:ext cx="504056" cy="288032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156176" y="3244914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연구지원기관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(APC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항목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7307" y="4318169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소속 기관 지원</a:t>
            </a:r>
            <a:endParaRPr lang="en-US" altLang="ko-KR" sz="2000" b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49350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C00000"/>
                </a:solidFill>
              </a:rPr>
              <a:t>자부담</a:t>
            </a:r>
            <a:endParaRPr lang="en-US" altLang="ko-KR" sz="2000" b="1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3" y="5517232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기 타</a:t>
            </a:r>
            <a:endParaRPr lang="en-US" altLang="ko-KR" sz="2000" b="1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3804" y="3783270"/>
            <a:ext cx="267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연구지원기관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타항목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7117" y="189497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출처 </a:t>
            </a:r>
            <a:r>
              <a:rPr lang="en-US" altLang="ko-KR" sz="1000" dirty="0" smtClean="0"/>
              <a:t>: </a:t>
            </a:r>
            <a:r>
              <a:rPr lang="en-US" altLang="ko-KR" sz="1000" dirty="0" err="1" smtClean="0"/>
              <a:t>Dallmeier-Tiessen</a:t>
            </a:r>
            <a:r>
              <a:rPr lang="en-US" altLang="ko-KR" sz="1000" dirty="0" smtClean="0"/>
              <a:t>, S. et al. 2011. Highlights from SOAP project survey. What Scientists Think about OA Publishing.   </a:t>
            </a:r>
          </a:p>
          <a:p>
            <a:r>
              <a:rPr lang="en-US" altLang="ko-KR" sz="1000" dirty="0" smtClean="0"/>
              <a:t>      Retrieved </a:t>
            </a:r>
            <a:r>
              <a:rPr lang="en-US" altLang="ko-KR" sz="1000" dirty="0"/>
              <a:t>from </a:t>
            </a:r>
            <a:r>
              <a:rPr lang="en-US" altLang="ko-KR" sz="1000" dirty="0">
                <a:hlinkClick r:id="rId3"/>
              </a:rPr>
              <a:t>http://</a:t>
            </a:r>
            <a:r>
              <a:rPr lang="en-US" altLang="ko-KR" sz="1000" dirty="0" smtClean="0">
                <a:hlinkClick r:id="rId3"/>
              </a:rPr>
              <a:t>arxiv.org/ftp/arxiv/papers/1101/1101.5260.pdf</a:t>
            </a:r>
            <a:r>
              <a:rPr lang="en-US" altLang="ko-KR" sz="1000" dirty="0" smtClean="0"/>
              <a:t>&gt;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04664" y="1494860"/>
            <a:ext cx="790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000" b="1" dirty="0" smtClean="0"/>
              <a:t>SOAP(Study </a:t>
            </a:r>
            <a:r>
              <a:rPr lang="en-US" altLang="ko-KR" sz="2000" b="1" dirty="0"/>
              <a:t>of OA publishing) </a:t>
            </a:r>
            <a:r>
              <a:rPr lang="ko-KR" altLang="en-US" sz="2000" b="1" dirty="0" smtClean="0"/>
              <a:t>프로젝트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설문조사 결과</a:t>
            </a:r>
            <a:r>
              <a:rPr lang="en-US" altLang="ko-KR" sz="2000" b="1" dirty="0" smtClean="0"/>
              <a:t>(2011)</a:t>
            </a:r>
            <a:r>
              <a:rPr lang="ko-KR" altLang="en-US" sz="2000" b="1" dirty="0" smtClean="0"/>
              <a:t> 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115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354162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국가별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연구지원기관의 </a:t>
            </a:r>
            <a:r>
              <a:rPr lang="en-US" altLang="ko-KR" sz="3600" dirty="0" smtClean="0"/>
              <a:t>OA </a:t>
            </a:r>
            <a:r>
              <a:rPr lang="ko-KR" altLang="en-US" sz="3600" dirty="0" smtClean="0"/>
              <a:t>추진 정책 차이 이해</a:t>
            </a:r>
            <a:endParaRPr lang="ko-KR" altLang="en-US" sz="3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96768" y="3164775"/>
            <a:ext cx="3339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유럽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영국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RCUK, </a:t>
            </a:r>
          </a:p>
          <a:p>
            <a:pPr algn="ctr"/>
            <a:r>
              <a:rPr lang="en-US" altLang="ko-KR" sz="2400" dirty="0" err="1" smtClean="0">
                <a:latin typeface="HY견고딕" pitchFamily="18" charset="-127"/>
                <a:ea typeface="HY견고딕" pitchFamily="18" charset="-127"/>
              </a:rPr>
              <a:t>Wellcome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Trust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등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093947"/>
            <a:ext cx="1851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APC </a:t>
            </a:r>
            <a:r>
              <a:rPr lang="ko-KR" altLang="en-US" sz="2400" dirty="0" smtClean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지원</a:t>
            </a:r>
            <a:endParaRPr lang="en-US" altLang="ko-KR" sz="2400" dirty="0" smtClean="0">
              <a:solidFill>
                <a:schemeClr val="accent6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 smtClean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(Gold OA)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9045" y="2093946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OA </a:t>
            </a:r>
            <a:r>
              <a:rPr lang="ko-KR" altLang="en-US" sz="2400" dirty="0" err="1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리포지터리</a:t>
            </a:r>
            <a:endParaRPr lang="en-US" altLang="ko-KR" sz="2400" dirty="0" smtClean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(Green OA)</a:t>
            </a:r>
            <a:endParaRPr lang="ko-KR" altLang="en-US" sz="24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982" y="4658912"/>
            <a:ext cx="3429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미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국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(NIH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등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연구지원기관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3472" y="3380218"/>
            <a:ext cx="1500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집중 </a:t>
            </a:r>
            <a:endParaRPr lang="ko-KR" altLang="en-US" sz="4400" dirty="0">
              <a:solidFill>
                <a:schemeClr val="accent6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9782" y="4689691"/>
            <a:ext cx="1415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집</a:t>
            </a:r>
            <a:r>
              <a:rPr lang="ko-KR" altLang="en-US" sz="4400" dirty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중</a:t>
            </a:r>
            <a:r>
              <a:rPr lang="ko-KR" altLang="en-US" sz="24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400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8328" y="4689691"/>
            <a:ext cx="1555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</a:rPr>
              <a:t>OA </a:t>
            </a:r>
            <a:r>
              <a:rPr lang="ko-KR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펀드</a:t>
            </a:r>
            <a:endParaRPr lang="en-US" altLang="ko-KR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</a:rPr>
              <a:t>(COPE)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3380218"/>
            <a:ext cx="1819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B050"/>
                </a:solidFill>
              </a:rPr>
              <a:t>OA </a:t>
            </a:r>
            <a:r>
              <a:rPr lang="ko-KR" altLang="en-US" sz="2400" b="1" dirty="0" err="1" smtClean="0">
                <a:solidFill>
                  <a:srgbClr val="00B050"/>
                </a:solidFill>
              </a:rPr>
              <a:t>엠바고</a:t>
            </a:r>
            <a:endParaRPr lang="en-US" altLang="ko-KR" sz="2400" b="1" dirty="0" smtClean="0">
              <a:solidFill>
                <a:srgbClr val="00B050"/>
              </a:solidFill>
            </a:endParaRPr>
          </a:p>
          <a:p>
            <a:r>
              <a:rPr lang="en-US" altLang="ko-KR" sz="2400" b="1" dirty="0" smtClean="0">
                <a:solidFill>
                  <a:srgbClr val="00B050"/>
                </a:solidFill>
              </a:rPr>
              <a:t>(6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개월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/1</a:t>
            </a:r>
            <a:r>
              <a:rPr lang="ko-KR" altLang="en-US" sz="2400" b="1" dirty="0" smtClean="0">
                <a:solidFill>
                  <a:srgbClr val="00B050"/>
                </a:solidFill>
              </a:rPr>
              <a:t>년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)</a:t>
            </a:r>
            <a:endParaRPr lang="en-US" altLang="ko-KR" sz="1600" b="1" dirty="0" smtClean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0269" y="209394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latin typeface="HY견고딕" pitchFamily="18" charset="-127"/>
                <a:ea typeface="HY견고딕" pitchFamily="18" charset="-127"/>
              </a:rPr>
              <a:t>구      분</a:t>
            </a:r>
            <a:endParaRPr lang="ko-KR" altLang="en-US" sz="3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1/2 액자 17"/>
          <p:cNvSpPr/>
          <p:nvPr/>
        </p:nvSpPr>
        <p:spPr>
          <a:xfrm rot="7950696">
            <a:off x="5740878" y="3596310"/>
            <a:ext cx="513679" cy="470892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1/2 액자 18"/>
          <p:cNvSpPr/>
          <p:nvPr/>
        </p:nvSpPr>
        <p:spPr>
          <a:xfrm rot="18752128">
            <a:off x="6050011" y="4835901"/>
            <a:ext cx="505887" cy="477018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8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dirty="0" smtClean="0"/>
              <a:t>APC </a:t>
            </a:r>
            <a:r>
              <a:rPr lang="ko-KR" altLang="en-US" sz="4000" dirty="0" smtClean="0"/>
              <a:t>방식의 영국 사례로부터 배움</a:t>
            </a:r>
            <a:r>
              <a:rPr lang="en-US" altLang="ko-KR" sz="4000" dirty="0" smtClean="0"/>
              <a:t>(1)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6212" y="1916832"/>
            <a:ext cx="605165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영국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연구지원기관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APC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지원 정책 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- RCUK(Research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Councils UK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en-US" altLang="ko-KR" sz="2000" dirty="0" err="1" smtClean="0">
                <a:latin typeface="HY견고딕" pitchFamily="18" charset="-127"/>
                <a:ea typeface="HY견고딕" pitchFamily="18" charset="-127"/>
              </a:rPr>
              <a:t>Wellcome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Trust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8677275" cy="333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881745" y="1207760"/>
            <a:ext cx="74168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/>
              <a:t>&lt;</a:t>
            </a:r>
            <a:r>
              <a:rPr lang="ko-KR" altLang="en-US" sz="1050" dirty="0" smtClean="0"/>
              <a:t>출</a:t>
            </a:r>
            <a:r>
              <a:rPr lang="ko-KR" altLang="en-US" sz="1050" dirty="0"/>
              <a:t>처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/>
              <a:t>신은자</a:t>
            </a:r>
            <a:r>
              <a:rPr lang="en-US" altLang="ko-KR" sz="1050" dirty="0"/>
              <a:t>. (2014). </a:t>
            </a:r>
            <a:r>
              <a:rPr lang="ko-KR" altLang="en-US" sz="1050" dirty="0" err="1"/>
              <a:t>오픈액세스</a:t>
            </a:r>
            <a:r>
              <a:rPr lang="ko-KR" altLang="en-US" sz="1050" dirty="0"/>
              <a:t> 확산을 위한 </a:t>
            </a:r>
            <a:r>
              <a:rPr lang="en-US" altLang="ko-KR" sz="1050" dirty="0"/>
              <a:t>APC </a:t>
            </a:r>
            <a:r>
              <a:rPr lang="ko-KR" altLang="en-US" sz="1050" dirty="0"/>
              <a:t>지원 정책에 관한 연구</a:t>
            </a:r>
            <a:r>
              <a:rPr lang="en-US" altLang="ko-KR" sz="1050" dirty="0"/>
              <a:t>. </a:t>
            </a:r>
            <a:r>
              <a:rPr lang="ko-KR" altLang="en-US" sz="1050" dirty="0"/>
              <a:t>정보관리학회지</a:t>
            </a:r>
            <a:r>
              <a:rPr lang="en-US" altLang="ko-KR" sz="1050" dirty="0"/>
              <a:t>, 31(3). 249-270.</a:t>
            </a:r>
            <a:r>
              <a:rPr lang="ko-KR" altLang="en-US" sz="1050" dirty="0"/>
              <a:t>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627784" y="3343180"/>
            <a:ext cx="3240360" cy="3207703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579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  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차 베를린회의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marL="0" indent="0">
              <a:buNone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Open Access Transformation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주요내용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lvl="1" indent="-342900">
              <a:buFontTx/>
              <a:buChar char="-"/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AutoNum type="arabicPeriod" startAt="2"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고려사항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(1) :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추정예산금액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산정시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OA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저널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평균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APC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         </a:t>
            </a:r>
          </a:p>
          <a:p>
            <a:pPr marL="0" indent="0">
              <a:buNone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              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적용관련</a:t>
            </a: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AutoNum type="arabicPeriod"/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고려사항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(2) :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APC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안정적 확보 및 지원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관련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AutoNum type="arabicPeriod"/>
            </a:pP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고려사항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(3) :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국내 발간 학술지의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OA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화 관련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451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dirty="0"/>
              <a:t>APC </a:t>
            </a:r>
            <a:r>
              <a:rPr lang="ko-KR" altLang="en-US" sz="4000" dirty="0"/>
              <a:t>방식의 영국 사례로부터 배움</a:t>
            </a:r>
            <a:r>
              <a:rPr lang="en-US" altLang="ko-KR" sz="4000" dirty="0" smtClean="0"/>
              <a:t>(2)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75357" y="1772816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sz="3300" dirty="0" smtClean="0">
                <a:solidFill>
                  <a:srgbClr val="C00000"/>
                </a:solidFill>
              </a:rPr>
              <a:t>대학과 연구기관 실무자의 우려 </a:t>
            </a:r>
            <a:endParaRPr lang="en-US" altLang="ko-KR" sz="3300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sz="3300" dirty="0" smtClean="0">
                <a:solidFill>
                  <a:srgbClr val="C00000"/>
                </a:solidFill>
              </a:rPr>
              <a:t>향후 연구성과물 </a:t>
            </a:r>
            <a:r>
              <a:rPr lang="ko-KR" altLang="en-US" sz="3300" dirty="0" err="1" smtClean="0">
                <a:solidFill>
                  <a:srgbClr val="C00000"/>
                </a:solidFill>
              </a:rPr>
              <a:t>급증시</a:t>
            </a:r>
            <a:endParaRPr lang="en-US" altLang="ko-KR" sz="33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altLang="ko-KR" sz="3300" dirty="0">
                <a:solidFill>
                  <a:srgbClr val="C00000"/>
                </a:solidFill>
              </a:rPr>
              <a:t> </a:t>
            </a:r>
            <a:r>
              <a:rPr lang="en-US" altLang="ko-KR" sz="3300" dirty="0" smtClean="0">
                <a:solidFill>
                  <a:srgbClr val="C00000"/>
                </a:solidFill>
              </a:rPr>
              <a:t>  -&gt; RCUK </a:t>
            </a:r>
            <a:r>
              <a:rPr lang="ko-KR" altLang="en-US" sz="3300" dirty="0" smtClean="0">
                <a:solidFill>
                  <a:srgbClr val="C00000"/>
                </a:solidFill>
              </a:rPr>
              <a:t>계속적 </a:t>
            </a:r>
            <a:r>
              <a:rPr lang="en-US" altLang="ko-KR" sz="3300" dirty="0" smtClean="0">
                <a:solidFill>
                  <a:srgbClr val="C00000"/>
                </a:solidFill>
              </a:rPr>
              <a:t>APC </a:t>
            </a:r>
            <a:r>
              <a:rPr lang="ko-KR" altLang="en-US" sz="3300" dirty="0" smtClean="0">
                <a:solidFill>
                  <a:srgbClr val="C00000"/>
                </a:solidFill>
              </a:rPr>
              <a:t>부담 가능여부</a:t>
            </a:r>
            <a:endParaRPr lang="en-US" altLang="ko-KR" sz="33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altLang="ko-KR" sz="3300" dirty="0" smtClean="0">
                <a:solidFill>
                  <a:srgbClr val="C00000"/>
                </a:solidFill>
              </a:rPr>
              <a:t>   -&gt; </a:t>
            </a:r>
            <a:r>
              <a:rPr lang="ko-KR" altLang="en-US" sz="3300" dirty="0" smtClean="0">
                <a:solidFill>
                  <a:srgbClr val="C00000"/>
                </a:solidFill>
              </a:rPr>
              <a:t>수요가 많을 경우 대학이나 연구기관에서 </a:t>
            </a:r>
            <a:endParaRPr lang="en-US" altLang="ko-KR" sz="33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altLang="ko-KR" sz="3300" dirty="0">
                <a:solidFill>
                  <a:srgbClr val="C00000"/>
                </a:solidFill>
              </a:rPr>
              <a:t> </a:t>
            </a:r>
            <a:r>
              <a:rPr lang="en-US" altLang="ko-KR" sz="3300" dirty="0" smtClean="0">
                <a:solidFill>
                  <a:srgbClr val="C00000"/>
                </a:solidFill>
              </a:rPr>
              <a:t>      </a:t>
            </a:r>
            <a:r>
              <a:rPr lang="ko-KR" altLang="en-US" sz="3300" dirty="0" smtClean="0">
                <a:solidFill>
                  <a:srgbClr val="C00000"/>
                </a:solidFill>
              </a:rPr>
              <a:t>부족분 부담 해야 하는 것은 아닌지</a:t>
            </a:r>
            <a:endParaRPr lang="en-US" altLang="ko-KR" sz="33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RCUK</a:t>
            </a:r>
            <a:r>
              <a:rPr lang="ko-KR" altLang="en-US" dirty="0" smtClean="0"/>
              <a:t>의 답변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Finch </a:t>
            </a:r>
            <a:r>
              <a:rPr lang="ko-KR" altLang="en-US" dirty="0" smtClean="0"/>
              <a:t>보고서에 나와 있는 평균 </a:t>
            </a:r>
            <a:r>
              <a:rPr lang="en-US" altLang="ko-KR" dirty="0" smtClean="0"/>
              <a:t>APC </a:t>
            </a:r>
            <a:r>
              <a:rPr lang="ko-KR" altLang="en-US" dirty="0" smtClean="0"/>
              <a:t>금액과 연간 출판 논문편수 </a:t>
            </a:r>
            <a:r>
              <a:rPr lang="ko-KR" altLang="en-US" dirty="0" err="1" smtClean="0"/>
              <a:t>예측치를</a:t>
            </a:r>
            <a:r>
              <a:rPr lang="ko-KR" altLang="en-US" dirty="0" smtClean="0"/>
              <a:t> 기초로 </a:t>
            </a:r>
            <a:r>
              <a:rPr lang="en-US" altLang="ko-KR" dirty="0" smtClean="0"/>
              <a:t>OA </a:t>
            </a:r>
            <a:r>
              <a:rPr lang="ko-KR" altLang="en-US" dirty="0" smtClean="0"/>
              <a:t>정액보조금 예산 </a:t>
            </a:r>
            <a:r>
              <a:rPr lang="ko-KR" altLang="en-US" dirty="0" err="1" smtClean="0"/>
              <a:t>편정하였기에</a:t>
            </a:r>
            <a:r>
              <a:rPr lang="ko-KR" altLang="en-US" dirty="0" smtClean="0"/>
              <a:t> 집행에 무리가 </a:t>
            </a:r>
            <a:r>
              <a:rPr lang="ko-KR" altLang="en-US" dirty="0" err="1" smtClean="0"/>
              <a:t>없임</a:t>
            </a:r>
            <a:endParaRPr lang="en-US" altLang="ko-KR" dirty="0"/>
          </a:p>
          <a:p>
            <a:pPr lvl="1"/>
            <a:r>
              <a:rPr lang="en-US" altLang="ko-KR" dirty="0" smtClean="0"/>
              <a:t>2013</a:t>
            </a:r>
            <a:r>
              <a:rPr lang="ko-KR" altLang="en-US" dirty="0" smtClean="0"/>
              <a:t>년 해당 논문의 </a:t>
            </a:r>
            <a:r>
              <a:rPr lang="en-US" altLang="ko-KR" dirty="0" smtClean="0"/>
              <a:t>45% </a:t>
            </a:r>
            <a:r>
              <a:rPr lang="ko-KR" altLang="en-US" dirty="0" smtClean="0"/>
              <a:t>지원</a:t>
            </a:r>
            <a:r>
              <a:rPr lang="en-US" altLang="ko-KR" dirty="0" smtClean="0"/>
              <a:t>, 2014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50%, 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75%</a:t>
            </a:r>
            <a:r>
              <a:rPr lang="ko-KR" altLang="en-US" dirty="0" smtClean="0"/>
              <a:t>까지 커버할 정도의 예산을 별도로 마련해 지원할 계획임</a:t>
            </a:r>
            <a:endParaRPr lang="en-US" altLang="ko-KR" dirty="0"/>
          </a:p>
          <a:p>
            <a:pPr lvl="1"/>
            <a:r>
              <a:rPr lang="ko-KR" altLang="en-US" dirty="0" smtClean="0"/>
              <a:t>또한</a:t>
            </a:r>
            <a:r>
              <a:rPr lang="en-US" altLang="ko-KR" dirty="0" smtClean="0"/>
              <a:t>, Gold OA</a:t>
            </a:r>
            <a:r>
              <a:rPr lang="ko-KR" altLang="en-US" dirty="0" smtClean="0"/>
              <a:t>이외의 나머지 논문은 </a:t>
            </a:r>
            <a:r>
              <a:rPr lang="en-US" altLang="ko-KR" dirty="0" smtClean="0"/>
              <a:t>Green OA</a:t>
            </a:r>
            <a:r>
              <a:rPr lang="ko-KR" altLang="en-US" dirty="0" smtClean="0"/>
              <a:t>로 제공되도록 하여 연구후원으로 얻은 논문 전체가 </a:t>
            </a:r>
            <a:r>
              <a:rPr lang="en-US" altLang="ko-KR" dirty="0" smtClean="0"/>
              <a:t>OA </a:t>
            </a:r>
            <a:r>
              <a:rPr lang="ko-KR" altLang="en-US" dirty="0" smtClean="0"/>
              <a:t>접근할 수 있도록 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JISC</a:t>
            </a:r>
            <a:r>
              <a:rPr lang="ko-KR" altLang="en-US" dirty="0" smtClean="0"/>
              <a:t>를 포함한 영국 내 학술 단체에서 앞장서 출판사와 접촉해 </a:t>
            </a:r>
            <a:r>
              <a:rPr lang="en-US" altLang="ko-KR" dirty="0" smtClean="0"/>
              <a:t>APC </a:t>
            </a:r>
            <a:r>
              <a:rPr lang="ko-KR" altLang="en-US" dirty="0" smtClean="0"/>
              <a:t>금액을 낮추라고 주문해야 함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81745" y="1207760"/>
            <a:ext cx="74168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/>
              <a:t>&lt;</a:t>
            </a:r>
            <a:r>
              <a:rPr lang="ko-KR" altLang="en-US" sz="1050" dirty="0" smtClean="0"/>
              <a:t>출</a:t>
            </a:r>
            <a:r>
              <a:rPr lang="ko-KR" altLang="en-US" sz="1050" dirty="0"/>
              <a:t>처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/>
              <a:t>신은자</a:t>
            </a:r>
            <a:r>
              <a:rPr lang="en-US" altLang="ko-KR" sz="1050" dirty="0"/>
              <a:t>. (2014). </a:t>
            </a:r>
            <a:r>
              <a:rPr lang="ko-KR" altLang="en-US" sz="1050" dirty="0" err="1"/>
              <a:t>오픈액세스</a:t>
            </a:r>
            <a:r>
              <a:rPr lang="ko-KR" altLang="en-US" sz="1050" dirty="0"/>
              <a:t> 확산을 위한 </a:t>
            </a:r>
            <a:r>
              <a:rPr lang="en-US" altLang="ko-KR" sz="1050" dirty="0"/>
              <a:t>APC </a:t>
            </a:r>
            <a:r>
              <a:rPr lang="ko-KR" altLang="en-US" sz="1050" dirty="0"/>
              <a:t>지원 정책에 관한 연구</a:t>
            </a:r>
            <a:r>
              <a:rPr lang="en-US" altLang="ko-KR" sz="1050" dirty="0"/>
              <a:t>. </a:t>
            </a:r>
            <a:r>
              <a:rPr lang="ko-KR" altLang="en-US" sz="1050" dirty="0"/>
              <a:t>정보관리학회지</a:t>
            </a:r>
            <a:r>
              <a:rPr lang="en-US" altLang="ko-KR" sz="1050" dirty="0"/>
              <a:t>, 31(3). 249-270.</a:t>
            </a:r>
            <a:r>
              <a:rPr lang="ko-KR" alt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913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dirty="0"/>
              <a:t>APC </a:t>
            </a:r>
            <a:r>
              <a:rPr lang="ko-KR" altLang="en-US" sz="4000" dirty="0"/>
              <a:t>방식의 영국 사례로부터 배움</a:t>
            </a:r>
            <a:r>
              <a:rPr lang="en-US" altLang="ko-KR" sz="4000" dirty="0" smtClean="0"/>
              <a:t>(3)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JISC</a:t>
            </a:r>
            <a:r>
              <a:rPr lang="ko-KR" altLang="en-US" dirty="0" smtClean="0"/>
              <a:t>의 조언 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en-US" altLang="ko-KR" dirty="0" smtClean="0"/>
              <a:t>RCUK</a:t>
            </a:r>
            <a:r>
              <a:rPr lang="ko-KR" altLang="en-US" dirty="0" smtClean="0"/>
              <a:t>가 </a:t>
            </a:r>
            <a:r>
              <a:rPr lang="ko-KR" altLang="en-US" dirty="0" err="1" smtClean="0"/>
              <a:t>영국내</a:t>
            </a:r>
            <a:r>
              <a:rPr lang="ko-KR" altLang="en-US" dirty="0" smtClean="0"/>
              <a:t> 모든 저자에게 </a:t>
            </a:r>
            <a:r>
              <a:rPr lang="en-US" altLang="ko-KR" dirty="0" smtClean="0"/>
              <a:t>APC</a:t>
            </a:r>
            <a:r>
              <a:rPr lang="ko-KR" altLang="en-US" dirty="0" smtClean="0"/>
              <a:t>를 지원하는 것이 불가능하다면</a:t>
            </a:r>
            <a:r>
              <a:rPr lang="en-US" altLang="ko-KR" dirty="0" smtClean="0"/>
              <a:t>, </a:t>
            </a:r>
          </a:p>
          <a:p>
            <a:pPr marL="457200" lvl="1" indent="0">
              <a:buNone/>
            </a:pPr>
            <a:r>
              <a:rPr lang="ko-KR" altLang="en-US" dirty="0" smtClean="0"/>
              <a:t>  </a:t>
            </a:r>
            <a:r>
              <a:rPr lang="en-US" altLang="ko-KR" dirty="0" smtClean="0"/>
              <a:t>1) </a:t>
            </a:r>
            <a:r>
              <a:rPr lang="ko-KR" altLang="en-US" dirty="0" smtClean="0"/>
              <a:t>우수학술지에 출판하는 경우에 한해 지원</a:t>
            </a:r>
            <a:endParaRPr lang="en-US" altLang="ko-KR" dirty="0" smtClean="0"/>
          </a:p>
          <a:p>
            <a:pPr lvl="2"/>
            <a:r>
              <a:rPr lang="en-US" altLang="ko-KR" dirty="0"/>
              <a:t> </a:t>
            </a:r>
            <a:r>
              <a:rPr lang="ko-KR" altLang="en-US" dirty="0" smtClean="0"/>
              <a:t>각 대학 단과대장에게 우수학술지의 리스트 </a:t>
            </a:r>
            <a:r>
              <a:rPr lang="ko-KR" altLang="en-US" dirty="0"/>
              <a:t>받</a:t>
            </a:r>
            <a:r>
              <a:rPr lang="ko-KR" altLang="en-US" dirty="0" smtClean="0"/>
              <a:t>거나 지원요청이 올 때마다 지원여부를 판단해야 하는 번거로움 발생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ko-KR" altLang="en-US" dirty="0" smtClean="0"/>
              <a:t>  </a:t>
            </a:r>
            <a:r>
              <a:rPr lang="en-US" altLang="ko-KR" dirty="0" smtClean="0"/>
              <a:t>2) </a:t>
            </a:r>
            <a:r>
              <a:rPr lang="ko-KR" altLang="en-US" dirty="0" smtClean="0"/>
              <a:t>선착순으로 지원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연구경력이 짧은 연구자라도 별다른 불이익이 없다는 장점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연간 심사를 통과하는 논문편수가 어떠할지 사전에 정확하게 예측하기 어려움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en-US" altLang="ko-KR" b="1" dirty="0" smtClean="0"/>
              <a:t>RCUK </a:t>
            </a:r>
            <a:r>
              <a:rPr lang="ko-KR" altLang="en-US" b="1" dirty="0" smtClean="0"/>
              <a:t>지속가능성을 위해서 이해 당사자의 적극적 협조 강조</a:t>
            </a:r>
            <a:endParaRPr lang="en-US" altLang="ko-KR" b="1" dirty="0"/>
          </a:p>
          <a:p>
            <a:pPr marL="457200" lvl="1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1) </a:t>
            </a:r>
            <a:r>
              <a:rPr lang="ko-KR" altLang="en-US" dirty="0" smtClean="0"/>
              <a:t>저   자 </a:t>
            </a:r>
            <a:r>
              <a:rPr lang="en-US" altLang="ko-KR" dirty="0" smtClean="0"/>
              <a:t>: APC </a:t>
            </a:r>
            <a:r>
              <a:rPr lang="ko-KR" altLang="en-US" dirty="0" smtClean="0"/>
              <a:t>기반의 골드 </a:t>
            </a:r>
            <a:r>
              <a:rPr lang="en-US" altLang="ko-KR" dirty="0" smtClean="0"/>
              <a:t>OA </a:t>
            </a:r>
            <a:r>
              <a:rPr lang="ko-KR" altLang="en-US" dirty="0" smtClean="0"/>
              <a:t>출판에 대한 인식 전환 필요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2) </a:t>
            </a:r>
            <a:r>
              <a:rPr lang="ko-KR" altLang="en-US" dirty="0" smtClean="0"/>
              <a:t>출판사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온라인논문투고관리시스템에 </a:t>
            </a:r>
            <a:r>
              <a:rPr lang="en-US" altLang="ko-KR" dirty="0" smtClean="0"/>
              <a:t>APC </a:t>
            </a:r>
            <a:r>
              <a:rPr lang="ko-KR" altLang="en-US" dirty="0" smtClean="0"/>
              <a:t>관리시스템 기능 추가 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3) </a:t>
            </a:r>
            <a:r>
              <a:rPr lang="ko-KR" altLang="en-US" dirty="0" smtClean="0"/>
              <a:t>대학</a:t>
            </a:r>
            <a:r>
              <a:rPr lang="en-US" altLang="ko-KR" dirty="0" smtClean="0"/>
              <a:t>/</a:t>
            </a:r>
            <a:r>
              <a:rPr lang="ko-KR" altLang="en-US" dirty="0" smtClean="0"/>
              <a:t>연구소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각 학술지에 지불한 </a:t>
            </a:r>
            <a:r>
              <a:rPr lang="en-US" altLang="ko-KR" dirty="0" smtClean="0"/>
              <a:t>APC </a:t>
            </a:r>
            <a:r>
              <a:rPr lang="ko-KR" altLang="en-US" dirty="0" smtClean="0"/>
              <a:t>규모를 파악하여 학술지 정기구독료 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      </a:t>
            </a:r>
            <a:r>
              <a:rPr lang="ko-KR" altLang="en-US" dirty="0" smtClean="0"/>
              <a:t>인하에 이를 적극적으로 반영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4) </a:t>
            </a:r>
            <a:r>
              <a:rPr lang="ko-KR" altLang="en-US" dirty="0" smtClean="0"/>
              <a:t>도서관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연구와 학술논문 출판 업무 전반을 이해하며 이와 관련한 도서관 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</a:t>
            </a:r>
            <a:r>
              <a:rPr lang="ko-KR" altLang="en-US" dirty="0" smtClean="0"/>
              <a:t>서비스 개편 등 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81745" y="1207760"/>
            <a:ext cx="74168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/>
              <a:t>&lt;</a:t>
            </a:r>
            <a:r>
              <a:rPr lang="ko-KR" altLang="en-US" sz="1050" dirty="0" smtClean="0"/>
              <a:t>출</a:t>
            </a:r>
            <a:r>
              <a:rPr lang="ko-KR" altLang="en-US" sz="1050" dirty="0"/>
              <a:t>처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/>
              <a:t>신은자</a:t>
            </a:r>
            <a:r>
              <a:rPr lang="en-US" altLang="ko-KR" sz="1050" dirty="0"/>
              <a:t>. (2014). </a:t>
            </a:r>
            <a:r>
              <a:rPr lang="ko-KR" altLang="en-US" sz="1050" dirty="0" err="1"/>
              <a:t>오픈액세스</a:t>
            </a:r>
            <a:r>
              <a:rPr lang="ko-KR" altLang="en-US" sz="1050" dirty="0"/>
              <a:t> 확산을 위한 </a:t>
            </a:r>
            <a:r>
              <a:rPr lang="en-US" altLang="ko-KR" sz="1050" dirty="0"/>
              <a:t>APC </a:t>
            </a:r>
            <a:r>
              <a:rPr lang="ko-KR" altLang="en-US" sz="1050" dirty="0"/>
              <a:t>지원 정책에 관한 연구</a:t>
            </a:r>
            <a:r>
              <a:rPr lang="en-US" altLang="ko-KR" sz="1050" dirty="0"/>
              <a:t>. </a:t>
            </a:r>
            <a:r>
              <a:rPr lang="ko-KR" altLang="en-US" sz="1050" dirty="0"/>
              <a:t>정보관리학회지</a:t>
            </a:r>
            <a:r>
              <a:rPr lang="en-US" altLang="ko-KR" sz="1050" dirty="0"/>
              <a:t>, 31(3). 249-270.</a:t>
            </a:r>
            <a:r>
              <a:rPr lang="ko-KR" alt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519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 smtClean="0"/>
              <a:t>국내 연구지원기관의 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en-US" sz="4000" dirty="0" smtClean="0"/>
              <a:t> 학술지 논문에 대한 규정 내용</a:t>
            </a:r>
            <a:endParaRPr lang="ko-KR" altLang="en-US" sz="40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18396" y="3690372"/>
            <a:ext cx="74168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/>
              <a:t>&lt;</a:t>
            </a:r>
            <a:r>
              <a:rPr lang="ko-KR" altLang="en-US" sz="1050" dirty="0" smtClean="0"/>
              <a:t>출</a:t>
            </a:r>
            <a:r>
              <a:rPr lang="ko-KR" altLang="en-US" sz="1050" dirty="0"/>
              <a:t>처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정경</a:t>
            </a:r>
            <a:r>
              <a:rPr lang="ko-KR" altLang="en-US" sz="1050" dirty="0"/>
              <a:t>희</a:t>
            </a:r>
            <a:r>
              <a:rPr lang="en-US" altLang="ko-KR" sz="1050" dirty="0" smtClean="0"/>
              <a:t>. </a:t>
            </a:r>
            <a:r>
              <a:rPr lang="en-US" altLang="ko-KR" sz="1050" dirty="0"/>
              <a:t>(</a:t>
            </a:r>
            <a:r>
              <a:rPr lang="en-US" altLang="ko-KR" sz="1050" dirty="0" smtClean="0"/>
              <a:t>2009). </a:t>
            </a:r>
            <a:r>
              <a:rPr lang="ko-KR" altLang="en-US" sz="1050" dirty="0" smtClean="0"/>
              <a:t>공공기금으로 작성된 논문의 </a:t>
            </a:r>
            <a:r>
              <a:rPr lang="ko-KR" altLang="en-US" sz="1050" dirty="0" err="1" smtClean="0"/>
              <a:t>오픈액세스</a:t>
            </a:r>
            <a:r>
              <a:rPr lang="ko-KR" altLang="en-US" sz="1050" dirty="0" smtClean="0"/>
              <a:t> 정책에 관한 연구</a:t>
            </a:r>
            <a:r>
              <a:rPr lang="en-US" altLang="ko-KR" sz="1050" dirty="0" smtClean="0"/>
              <a:t>. </a:t>
            </a:r>
            <a:r>
              <a:rPr lang="ko-KR" altLang="en-US" sz="1050" dirty="0"/>
              <a:t>정보관리학회지</a:t>
            </a:r>
            <a:r>
              <a:rPr lang="en-US" altLang="ko-KR" sz="1050" dirty="0"/>
              <a:t>, </a:t>
            </a:r>
            <a:r>
              <a:rPr lang="en-US" altLang="ko-KR" sz="1050" dirty="0" smtClean="0"/>
              <a:t>27(1). 207-227.</a:t>
            </a:r>
            <a:r>
              <a:rPr lang="ko-KR" altLang="en-US" sz="1050" dirty="0" smtClean="0"/>
              <a:t> </a:t>
            </a:r>
            <a:endParaRPr lang="ko-KR" alt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764357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한국연구재단의 예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420888"/>
            <a:ext cx="7755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교육과학기술부의 연구성과 관련 규정</a:t>
            </a:r>
            <a:r>
              <a:rPr lang="en-US" altLang="ko-KR" dirty="0" smtClean="0"/>
              <a:t>]</a:t>
            </a:r>
            <a:r>
              <a:rPr lang="ko-KR" altLang="en-US" dirty="0" smtClean="0"/>
              <a:t>과</a:t>
            </a:r>
            <a:endParaRPr lang="en-US" altLang="ko-KR" dirty="0" smtClean="0"/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인문사회분야 학술연구지원 사업 처리 규정</a:t>
            </a:r>
            <a:r>
              <a:rPr lang="en-US" altLang="ko-KR" dirty="0" smtClean="0"/>
              <a:t>] </a:t>
            </a:r>
            <a:r>
              <a:rPr lang="ko-KR" altLang="en-US" dirty="0" smtClean="0"/>
              <a:t>은 </a:t>
            </a:r>
            <a:r>
              <a:rPr lang="ko-KR" altLang="en-US" dirty="0" smtClean="0">
                <a:solidFill>
                  <a:srgbClr val="C00000"/>
                </a:solidFill>
              </a:rPr>
              <a:t>논문에 대한 배포에 대한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smtClean="0">
                <a:solidFill>
                  <a:srgbClr val="C00000"/>
                </a:solidFill>
              </a:rPr>
              <a:t>규정이 없거나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기금지원기관이 연구자로부터 이용허락을 받아 서비스할 </a:t>
            </a:r>
            <a:endParaRPr lang="en-US" altLang="ko-KR" dirty="0" smtClean="0"/>
          </a:p>
          <a:p>
            <a:r>
              <a:rPr lang="ko-KR" altLang="en-US" dirty="0" smtClean="0"/>
              <a:t>수 있다는 임의규정만을 두고 있음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59" y="4149080"/>
            <a:ext cx="83070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2013</a:t>
            </a:r>
            <a:r>
              <a:rPr lang="ko-KR" altLang="en-US" dirty="0" smtClean="0"/>
              <a:t>년 개정한 </a:t>
            </a:r>
            <a:r>
              <a:rPr lang="en-US" altLang="ko-KR" dirty="0" smtClean="0"/>
              <a:t>[</a:t>
            </a:r>
            <a:r>
              <a:rPr lang="ko-KR" altLang="en-US" dirty="0" smtClean="0"/>
              <a:t>연구성과물의 공공이용에 관한 규정</a:t>
            </a:r>
            <a:r>
              <a:rPr lang="en-US" altLang="ko-KR" dirty="0" smtClean="0"/>
              <a:t>]</a:t>
            </a:r>
            <a:r>
              <a:rPr lang="ko-KR" altLang="en-US" dirty="0" smtClean="0"/>
              <a:t>은 연구비</a:t>
            </a:r>
            <a:endParaRPr lang="en-US" altLang="ko-KR" dirty="0" smtClean="0"/>
          </a:p>
          <a:p>
            <a:r>
              <a:rPr lang="ko-KR" altLang="en-US" dirty="0" smtClean="0"/>
              <a:t>후원으로 얻어진 연구 성과물을 각 대학이나 연구기관에서 웹을 통해 공개하는</a:t>
            </a:r>
            <a:endParaRPr lang="en-US" altLang="ko-KR" dirty="0" smtClean="0"/>
          </a:p>
          <a:p>
            <a:r>
              <a:rPr lang="ko-KR" altLang="en-US" dirty="0" smtClean="0"/>
              <a:t>것을 허용하고 있고 공유를 추진하고 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</a:t>
            </a:r>
            <a:r>
              <a:rPr lang="en-US" altLang="ko-KR" sz="2400" b="1" dirty="0" smtClean="0"/>
              <a:t>, </a:t>
            </a:r>
            <a:r>
              <a:rPr lang="en-US" altLang="ko-KR" sz="2400" b="1" u="sng" dirty="0" smtClean="0">
                <a:solidFill>
                  <a:srgbClr val="C00000"/>
                </a:solidFill>
              </a:rPr>
              <a:t>APC</a:t>
            </a:r>
            <a:r>
              <a:rPr lang="ko-KR" altLang="en-US" sz="2400" b="1" u="sng" dirty="0" smtClean="0">
                <a:solidFill>
                  <a:srgbClr val="C00000"/>
                </a:solidFill>
              </a:rPr>
              <a:t>를 지원하여 </a:t>
            </a:r>
            <a:endParaRPr lang="en-US" altLang="ko-KR" sz="2400" b="1" u="sng" dirty="0" smtClean="0">
              <a:solidFill>
                <a:srgbClr val="C00000"/>
              </a:solidFill>
            </a:endParaRPr>
          </a:p>
          <a:p>
            <a:r>
              <a:rPr lang="en-US" altLang="ko-KR" sz="2400" b="1" u="sng" dirty="0" smtClean="0">
                <a:solidFill>
                  <a:srgbClr val="C00000"/>
                </a:solidFill>
              </a:rPr>
              <a:t>Gold OA </a:t>
            </a:r>
            <a:r>
              <a:rPr lang="ko-KR" altLang="en-US" sz="2400" b="1" u="sng" dirty="0" smtClean="0">
                <a:solidFill>
                  <a:srgbClr val="C00000"/>
                </a:solidFill>
              </a:rPr>
              <a:t>출판을 활성화하는 단계까지 가지 못하였음</a:t>
            </a:r>
            <a:endParaRPr lang="en-US" altLang="ko-KR" sz="2400" b="1" u="sng" dirty="0" smtClean="0">
              <a:solidFill>
                <a:srgbClr val="C0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5025" y="5589240"/>
            <a:ext cx="74168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/>
              <a:t>&lt;</a:t>
            </a:r>
            <a:r>
              <a:rPr lang="ko-KR" altLang="en-US" sz="1050" dirty="0" smtClean="0"/>
              <a:t>출</a:t>
            </a:r>
            <a:r>
              <a:rPr lang="ko-KR" altLang="en-US" sz="1050" dirty="0"/>
              <a:t>처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/>
              <a:t>신은자</a:t>
            </a:r>
            <a:r>
              <a:rPr lang="en-US" altLang="ko-KR" sz="1050" dirty="0"/>
              <a:t>. (2014). </a:t>
            </a:r>
            <a:r>
              <a:rPr lang="ko-KR" altLang="en-US" sz="1050" dirty="0" err="1"/>
              <a:t>오픈액세스</a:t>
            </a:r>
            <a:r>
              <a:rPr lang="ko-KR" altLang="en-US" sz="1050" dirty="0"/>
              <a:t> 확산을 위한 </a:t>
            </a:r>
            <a:r>
              <a:rPr lang="en-US" altLang="ko-KR" sz="1050" dirty="0"/>
              <a:t>APC </a:t>
            </a:r>
            <a:r>
              <a:rPr lang="ko-KR" altLang="en-US" sz="1050" dirty="0"/>
              <a:t>지원 정책에 관한 연구</a:t>
            </a:r>
            <a:r>
              <a:rPr lang="en-US" altLang="ko-KR" sz="1050" dirty="0"/>
              <a:t>. </a:t>
            </a:r>
            <a:r>
              <a:rPr lang="ko-KR" altLang="en-US" sz="1050" dirty="0"/>
              <a:t>정보관리학회지</a:t>
            </a:r>
            <a:r>
              <a:rPr lang="en-US" altLang="ko-KR" sz="1050" dirty="0"/>
              <a:t>, 31(3). 249-270.</a:t>
            </a:r>
            <a:r>
              <a:rPr lang="ko-KR" altLang="en-US" sz="105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492415"/>
            <a:ext cx="8626856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3800" b="1" dirty="0" smtClean="0">
                <a:solidFill>
                  <a:srgbClr val="00B050"/>
                </a:solidFill>
              </a:rPr>
              <a:t>Green OA</a:t>
            </a:r>
            <a:endParaRPr lang="en-US" altLang="ko-KR" sz="36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2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시사점 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300946"/>
            <a:ext cx="8229600" cy="5213176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영국을 비롯한 유럽과 미국의 연구지원기관들의 </a:t>
            </a:r>
            <a:r>
              <a:rPr lang="en-US" altLang="ko-KR" dirty="0" smtClean="0"/>
              <a:t>OA </a:t>
            </a:r>
            <a:r>
              <a:rPr lang="ko-KR" altLang="en-US" dirty="0" smtClean="0"/>
              <a:t>추진 정책에 차이가 있음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향후 </a:t>
            </a:r>
            <a:r>
              <a:rPr lang="en-US" altLang="ko-KR" dirty="0" smtClean="0"/>
              <a:t>APC </a:t>
            </a:r>
            <a:r>
              <a:rPr lang="ko-KR" altLang="en-US" dirty="0" smtClean="0"/>
              <a:t>지원 대상 논문이 증가할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대학</a:t>
            </a:r>
            <a:r>
              <a:rPr lang="en-US" altLang="ko-KR" dirty="0" smtClean="0"/>
              <a:t>/</a:t>
            </a:r>
            <a:r>
              <a:rPr lang="ko-KR" altLang="en-US" dirty="0" smtClean="0"/>
              <a:t>연구기관에 대한 안정적이고 </a:t>
            </a:r>
            <a:r>
              <a:rPr lang="ko-KR" altLang="en-US" dirty="0" err="1" smtClean="0"/>
              <a:t>지속가능한</a:t>
            </a:r>
            <a:r>
              <a:rPr lang="ko-KR" altLang="en-US" dirty="0" smtClean="0"/>
              <a:t>  지원정책 방안이 아직은 명확하게 제시되지 못한 상태라고 할 수 있음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저자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대학</a:t>
            </a:r>
            <a:r>
              <a:rPr lang="en-US" altLang="ko-KR" dirty="0" smtClean="0"/>
              <a:t>/</a:t>
            </a:r>
            <a:r>
              <a:rPr lang="ko-KR" altLang="en-US" dirty="0" smtClean="0"/>
              <a:t>연구소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출판사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도서관 등 다양한 이해관계자에 대한 적극적 협조 방안이 반드시 마련되어야 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특히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대학도서관 입장에서는 학술지 구독 컨소시엄 협상력이 매우 중요함</a:t>
            </a:r>
            <a:r>
              <a:rPr lang="en-US" altLang="ko-KR" dirty="0" smtClean="0"/>
              <a:t>.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“</a:t>
            </a:r>
            <a:r>
              <a:rPr lang="ko-KR" altLang="en-US" dirty="0" smtClean="0"/>
              <a:t>구독료와 </a:t>
            </a:r>
            <a:r>
              <a:rPr lang="en-US" altLang="ko-KR" dirty="0" smtClean="0"/>
              <a:t>APC</a:t>
            </a:r>
            <a:r>
              <a:rPr lang="ko-KR" altLang="en-US" dirty="0" smtClean="0"/>
              <a:t>에 대한 이중 부담이 최악의 상태방지</a:t>
            </a:r>
            <a:r>
              <a:rPr lang="en-US" altLang="ko-KR" dirty="0" smtClean="0"/>
              <a:t>”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773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2147352"/>
            <a:ext cx="87129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고려사항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(3)</a:t>
            </a:r>
          </a:p>
          <a:p>
            <a:endParaRPr lang="en-US" altLang="ko-KR" sz="4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국내 발간 학술지 </a:t>
            </a:r>
            <a: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  <a:t>OA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화 관련 </a:t>
            </a: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8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연구지원기금으로 생산된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국내 발간 학술지 논문의 </a:t>
            </a:r>
            <a:r>
              <a:rPr lang="ko-KR" altLang="en-US" dirty="0" err="1" smtClean="0"/>
              <a:t>오픈액세스</a:t>
            </a:r>
            <a:r>
              <a:rPr lang="ko-KR" altLang="en-US" dirty="0" smtClean="0"/>
              <a:t> 추진 필요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25</a:t>
            </a:fld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395536" y="2780928"/>
            <a:ext cx="8185150" cy="3417447"/>
            <a:chOff x="507633" y="1772816"/>
            <a:chExt cx="8185150" cy="33623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33" y="1772816"/>
              <a:ext cx="8185150" cy="336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971600" y="4898732"/>
              <a:ext cx="7416824" cy="225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50" dirty="0" smtClean="0"/>
                <a:t>&lt;</a:t>
              </a:r>
              <a:r>
                <a:rPr lang="ko-KR" altLang="en-US" sz="1050" dirty="0" smtClean="0"/>
                <a:t>출</a:t>
              </a:r>
              <a:r>
                <a:rPr lang="ko-KR" altLang="en-US" sz="1050" dirty="0"/>
                <a:t>처</a:t>
              </a:r>
              <a:r>
                <a:rPr lang="ko-KR" altLang="en-US" sz="1050" dirty="0" smtClean="0"/>
                <a:t> </a:t>
              </a:r>
              <a:r>
                <a:rPr lang="en-US" altLang="ko-KR" sz="1050" dirty="0"/>
                <a:t>: </a:t>
              </a:r>
              <a:r>
                <a:rPr lang="ko-KR" altLang="en-US" sz="1050" dirty="0" smtClean="0"/>
                <a:t>정경</a:t>
              </a:r>
              <a:r>
                <a:rPr lang="ko-KR" altLang="en-US" sz="1050" dirty="0"/>
                <a:t>희</a:t>
              </a:r>
              <a:r>
                <a:rPr lang="en-US" altLang="ko-KR" sz="1050" dirty="0" smtClean="0"/>
                <a:t>. </a:t>
              </a:r>
              <a:r>
                <a:rPr lang="en-US" altLang="ko-KR" sz="1050" dirty="0"/>
                <a:t>(</a:t>
              </a:r>
              <a:r>
                <a:rPr lang="en-US" altLang="ko-KR" sz="1050" dirty="0" smtClean="0"/>
                <a:t>2009). </a:t>
              </a:r>
              <a:r>
                <a:rPr lang="ko-KR" altLang="en-US" sz="1050" dirty="0" smtClean="0"/>
                <a:t>공공기금으로 작성된 논문의 </a:t>
              </a:r>
              <a:r>
                <a:rPr lang="ko-KR" altLang="en-US" sz="1050" dirty="0" err="1" smtClean="0"/>
                <a:t>오픈액세스</a:t>
              </a:r>
              <a:r>
                <a:rPr lang="ko-KR" altLang="en-US" sz="1050" dirty="0" smtClean="0"/>
                <a:t> 정책에 관한 연구</a:t>
              </a:r>
              <a:r>
                <a:rPr lang="en-US" altLang="ko-KR" sz="1050" dirty="0" smtClean="0"/>
                <a:t>. </a:t>
              </a:r>
              <a:r>
                <a:rPr lang="ko-KR" altLang="en-US" sz="1050" dirty="0"/>
                <a:t>정보관리학회지</a:t>
              </a:r>
              <a:r>
                <a:rPr lang="en-US" altLang="ko-KR" sz="1050" dirty="0"/>
                <a:t>, </a:t>
              </a:r>
              <a:r>
                <a:rPr lang="en-US" altLang="ko-KR" sz="1050" dirty="0" smtClean="0"/>
                <a:t>27(1). 207-227&gt;</a:t>
              </a:r>
              <a:r>
                <a:rPr lang="ko-KR" altLang="en-US" sz="1050" dirty="0" smtClean="0"/>
                <a:t> </a:t>
              </a:r>
              <a:endParaRPr lang="ko-KR" altLang="en-US" sz="105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2571" y="1700808"/>
            <a:ext cx="8592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C00000"/>
                </a:solidFill>
              </a:rPr>
              <a:t>연구지원기금 생산 학술지 논문의 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18%,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상업적 유통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r>
              <a:rPr lang="en-US" altLang="ko-KR" sz="2800" b="1" dirty="0" smtClean="0">
                <a:solidFill>
                  <a:srgbClr val="C00000"/>
                </a:solidFill>
              </a:rPr>
              <a:t>-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생산비용과 이용비용 지불의 이중부담 문제 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5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651304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국내 </a:t>
            </a:r>
            <a:r>
              <a:rPr lang="en-US" altLang="ko-KR" sz="3600" dirty="0" smtClean="0"/>
              <a:t>OA </a:t>
            </a:r>
            <a:r>
              <a:rPr lang="ko-KR" altLang="en-US" sz="3600" dirty="0" smtClean="0"/>
              <a:t>학술지 활성화를 위한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저작권 문제 해결 필요</a:t>
            </a:r>
            <a:r>
              <a:rPr lang="en-US" altLang="ko-KR" sz="3600" dirty="0" smtClean="0"/>
              <a:t>(1)</a:t>
            </a:r>
            <a:r>
              <a:rPr lang="ko-KR" altLang="en-US" sz="3600" dirty="0" smtClean="0"/>
              <a:t> </a:t>
            </a:r>
            <a:endParaRPr lang="ko-KR" altLang="en-US" sz="36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26</a:t>
            </a:fld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449701" y="1694294"/>
            <a:ext cx="2988585" cy="1446674"/>
            <a:chOff x="827583" y="1556792"/>
            <a:chExt cx="2988585" cy="1446674"/>
          </a:xfrm>
        </p:grpSpPr>
        <p:sp>
          <p:nvSpPr>
            <p:cNvPr id="29" name="타원 28"/>
            <p:cNvSpPr/>
            <p:nvPr/>
          </p:nvSpPr>
          <p:spPr>
            <a:xfrm>
              <a:off x="827583" y="1632992"/>
              <a:ext cx="864096" cy="50405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/>
                <a:t>소속기관</a:t>
              </a:r>
              <a:endParaRPr lang="ko-KR" altLang="en-US" sz="1200" dirty="0"/>
            </a:p>
          </p:txBody>
        </p:sp>
        <p:cxnSp>
          <p:nvCxnSpPr>
            <p:cNvPr id="30" name="직선 화살표 연결선 29"/>
            <p:cNvCxnSpPr>
              <a:stCxn id="29" idx="4"/>
            </p:cNvCxnSpPr>
            <p:nvPr/>
          </p:nvCxnSpPr>
          <p:spPr>
            <a:xfrm>
              <a:off x="1259631" y="2137048"/>
              <a:ext cx="0" cy="8664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순서도: 자기 디스크 30"/>
            <p:cNvSpPr/>
            <p:nvPr/>
          </p:nvSpPr>
          <p:spPr>
            <a:xfrm>
              <a:off x="2664040" y="1556792"/>
              <a:ext cx="1152128" cy="656456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/>
                <a:t>리포지터리</a:t>
              </a:r>
              <a:endParaRPr lang="en-US" altLang="ko-KR" sz="1400" b="1" dirty="0" smtClean="0"/>
            </a:p>
          </p:txBody>
        </p:sp>
        <p:cxnSp>
          <p:nvCxnSpPr>
            <p:cNvPr id="32" name="직선 연결선 31"/>
            <p:cNvCxnSpPr>
              <a:stCxn id="29" idx="6"/>
              <a:endCxn id="31" idx="2"/>
            </p:cNvCxnSpPr>
            <p:nvPr/>
          </p:nvCxnSpPr>
          <p:spPr>
            <a:xfrm>
              <a:off x="1691679" y="1885020"/>
              <a:ext cx="972361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그룹 32"/>
            <p:cNvGrpSpPr/>
            <p:nvPr/>
          </p:nvGrpSpPr>
          <p:grpSpPr>
            <a:xfrm>
              <a:off x="1302186" y="2029097"/>
              <a:ext cx="1937918" cy="864035"/>
              <a:chOff x="1668780" y="1422967"/>
              <a:chExt cx="1937918" cy="864035"/>
            </a:xfrm>
          </p:grpSpPr>
          <p:cxnSp>
            <p:nvCxnSpPr>
              <p:cNvPr id="38" name="직선 화살표 연결선 37"/>
              <p:cNvCxnSpPr>
                <a:endCxn id="31" idx="3"/>
              </p:cNvCxnSpPr>
              <p:nvPr/>
            </p:nvCxnSpPr>
            <p:spPr>
              <a:xfrm flipV="1">
                <a:off x="1668780" y="1422967"/>
                <a:ext cx="1751345" cy="864035"/>
              </a:xfrm>
              <a:prstGeom prst="straightConnector1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955424" y="1633126"/>
                <a:ext cx="1651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600" b="1" dirty="0" err="1" smtClean="0">
                    <a:solidFill>
                      <a:schemeClr val="accent1"/>
                    </a:solidFill>
                  </a:rPr>
                  <a:t>셀프</a:t>
                </a:r>
                <a:r>
                  <a:rPr lang="ko-KR" altLang="en-US" sz="16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ko-KR" altLang="en-US" sz="1600" b="1" dirty="0" err="1" smtClean="0">
                    <a:solidFill>
                      <a:schemeClr val="accent1"/>
                    </a:solidFill>
                  </a:rPr>
                  <a:t>아카이빙</a:t>
                </a:r>
                <a:endParaRPr lang="ko-KR" altLang="en-US" sz="1600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4" name="그룹 43"/>
          <p:cNvGrpSpPr/>
          <p:nvPr/>
        </p:nvGrpSpPr>
        <p:grpSpPr>
          <a:xfrm>
            <a:off x="161668" y="2872101"/>
            <a:ext cx="8802820" cy="1774825"/>
            <a:chOff x="251519" y="1935996"/>
            <a:chExt cx="8802820" cy="1774825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1935996"/>
              <a:ext cx="6624737" cy="177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6" name="그룹 52"/>
            <p:cNvGrpSpPr/>
            <p:nvPr/>
          </p:nvGrpSpPr>
          <p:grpSpPr>
            <a:xfrm>
              <a:off x="7839925" y="2111987"/>
              <a:ext cx="1214414" cy="1205693"/>
              <a:chOff x="7643834" y="4214818"/>
              <a:chExt cx="1214414" cy="1205693"/>
            </a:xfrm>
          </p:grpSpPr>
          <p:pic>
            <p:nvPicPr>
              <p:cNvPr id="49" name="Picture 65" descr="Image:Crystal Clear app Login Manager.pn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715272" y="4214818"/>
                <a:ext cx="959994" cy="102546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643834" y="5143512"/>
                <a:ext cx="12144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 smtClean="0">
                    <a:latin typeface="+mn-ea"/>
                    <a:ea typeface="+mn-ea"/>
                  </a:rPr>
                  <a:t>도서관</a:t>
                </a:r>
                <a:r>
                  <a:rPr lang="en-US" altLang="ko-KR" sz="1200" b="1" dirty="0" smtClean="0">
                    <a:latin typeface="+mn-ea"/>
                    <a:ea typeface="+mn-ea"/>
                  </a:rPr>
                  <a:t>/</a:t>
                </a:r>
                <a:r>
                  <a:rPr lang="ko-KR" altLang="en-US" sz="1200" b="1" dirty="0" smtClean="0">
                    <a:latin typeface="+mn-ea"/>
                    <a:ea typeface="+mn-ea"/>
                  </a:rPr>
                  <a:t>이용자</a:t>
                </a:r>
                <a:endParaRPr lang="ko-KR" altLang="en-US" sz="1200" b="1" dirty="0">
                  <a:latin typeface="+mn-ea"/>
                  <a:ea typeface="+mn-ea"/>
                </a:endParaRPr>
              </a:p>
            </p:txBody>
          </p:sp>
        </p:grpSp>
        <p:cxnSp>
          <p:nvCxnSpPr>
            <p:cNvPr id="47" name="구부러진 연결선 46"/>
            <p:cNvCxnSpPr>
              <a:endCxn id="49" idx="1"/>
            </p:cNvCxnSpPr>
            <p:nvPr/>
          </p:nvCxnSpPr>
          <p:spPr>
            <a:xfrm>
              <a:off x="6876256" y="2224028"/>
              <a:ext cx="1035107" cy="40069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92D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구부러진 연결선 47"/>
            <p:cNvCxnSpPr>
              <a:endCxn id="49" idx="1"/>
            </p:cNvCxnSpPr>
            <p:nvPr/>
          </p:nvCxnSpPr>
          <p:spPr>
            <a:xfrm flipV="1">
              <a:off x="6876256" y="2624720"/>
              <a:ext cx="1035107" cy="55446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92D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961576" y="3160131"/>
            <a:ext cx="88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계약</a:t>
            </a:r>
            <a:r>
              <a:rPr lang="en-US" altLang="ko-KR" sz="1200" dirty="0"/>
              <a:t>/</a:t>
            </a:r>
            <a:r>
              <a:rPr lang="ko-KR" altLang="en-US" sz="1200" dirty="0"/>
              <a:t>구독료지불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42015" y="3699555"/>
            <a:ext cx="882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무료접근</a:t>
            </a:r>
            <a:endParaRPr lang="ko-KR" altLang="en-US" sz="1200" dirty="0"/>
          </a:p>
        </p:txBody>
      </p:sp>
      <p:grpSp>
        <p:nvGrpSpPr>
          <p:cNvPr id="53" name="그룹 52"/>
          <p:cNvGrpSpPr/>
          <p:nvPr/>
        </p:nvGrpSpPr>
        <p:grpSpPr>
          <a:xfrm>
            <a:off x="2681950" y="4703844"/>
            <a:ext cx="2276153" cy="1605476"/>
            <a:chOff x="2771801" y="3767739"/>
            <a:chExt cx="2276153" cy="1605476"/>
          </a:xfrm>
        </p:grpSpPr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898" y="3767739"/>
              <a:ext cx="1449978" cy="159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5" name="그룹 54"/>
            <p:cNvGrpSpPr/>
            <p:nvPr/>
          </p:nvGrpSpPr>
          <p:grpSpPr>
            <a:xfrm>
              <a:off x="2771801" y="3904285"/>
              <a:ext cx="2276153" cy="1468930"/>
              <a:chOff x="4438059" y="3040190"/>
              <a:chExt cx="2276153" cy="1468930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4438059" y="3040190"/>
                <a:ext cx="1517076" cy="146893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590186" y="3140969"/>
                <a:ext cx="11240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600" b="1" dirty="0" smtClean="0">
                    <a:solidFill>
                      <a:srgbClr val="C00000"/>
                    </a:solidFill>
                  </a:rPr>
                  <a:t>31%</a:t>
                </a:r>
                <a:endParaRPr lang="ko-KR" altLang="en-US" sz="3600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2681949" y="4417367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저작권 귀속주체</a:t>
            </a:r>
            <a:endParaRPr lang="ko-KR" alt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486002" y="2421850"/>
            <a:ext cx="2194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rgbClr val="C00000"/>
                </a:solidFill>
              </a:rPr>
              <a:t>셀프</a:t>
            </a:r>
            <a:r>
              <a:rPr lang="ko-KR" altLang="en-US" b="1" dirty="0" smtClean="0">
                <a:solidFill>
                  <a:srgbClr val="C00000"/>
                </a:solidFill>
              </a:rPr>
              <a:t> </a:t>
            </a:r>
            <a:r>
              <a:rPr lang="ko-KR" altLang="en-US" b="1" dirty="0" err="1" smtClean="0">
                <a:solidFill>
                  <a:srgbClr val="C00000"/>
                </a:solidFill>
              </a:rPr>
              <a:t>아카이빙</a:t>
            </a:r>
            <a:r>
              <a:rPr lang="ko-KR" altLang="en-US" b="1" dirty="0" smtClean="0">
                <a:solidFill>
                  <a:srgbClr val="C00000"/>
                </a:solidFill>
              </a:rPr>
              <a:t> 정책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ko-KR" sz="3600" b="1" dirty="0" smtClean="0">
                <a:solidFill>
                  <a:srgbClr val="C00000"/>
                </a:solidFill>
              </a:rPr>
              <a:t>5%</a:t>
            </a:r>
            <a:endParaRPr lang="ko-KR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016" y="2786189"/>
            <a:ext cx="4633472" cy="2225857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8889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33" y="2370732"/>
            <a:ext cx="8937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4000" dirty="0"/>
              <a:t>국내 </a:t>
            </a:r>
            <a:r>
              <a:rPr lang="en-US" altLang="ko-KR" sz="4000" dirty="0"/>
              <a:t>OA </a:t>
            </a:r>
            <a:r>
              <a:rPr lang="ko-KR" altLang="en-US" sz="4000" dirty="0"/>
              <a:t>학술지 활성화를 위한 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ko-KR" altLang="en-US" sz="4000" dirty="0"/>
              <a:t>저작권 문제 </a:t>
            </a:r>
            <a:r>
              <a:rPr lang="ko-KR" altLang="en-US" sz="4000" dirty="0" smtClean="0"/>
              <a:t>해결 필요</a:t>
            </a:r>
            <a:r>
              <a:rPr lang="en-US" altLang="ko-KR" sz="4000" dirty="0" smtClean="0"/>
              <a:t>(2)</a:t>
            </a:r>
            <a:r>
              <a:rPr lang="ko-KR" altLang="en-US" sz="4000" dirty="0" smtClean="0"/>
              <a:t> </a:t>
            </a:r>
            <a:endParaRPr lang="ko-KR" altLang="en-US" sz="4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27</a:t>
            </a:fld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35496" y="1837209"/>
            <a:ext cx="4392488" cy="3917899"/>
            <a:chOff x="1425533" y="1341498"/>
            <a:chExt cx="4327541" cy="3917899"/>
          </a:xfrm>
        </p:grpSpPr>
        <p:sp>
          <p:nvSpPr>
            <p:cNvPr id="23" name="직사각형 22"/>
            <p:cNvSpPr/>
            <p:nvPr/>
          </p:nvSpPr>
          <p:spPr>
            <a:xfrm>
              <a:off x="1570893" y="1875021"/>
              <a:ext cx="4163721" cy="3384376"/>
            </a:xfrm>
            <a:prstGeom prst="rect">
              <a:avLst/>
            </a:prstGeom>
            <a:noFill/>
            <a:ln w="76200">
              <a:solidFill>
                <a:srgbClr val="C0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25533" y="1341498"/>
              <a:ext cx="4327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solidFill>
                    <a:srgbClr val="FF0000"/>
                  </a:solidFill>
                </a:rPr>
                <a:t> </a:t>
              </a:r>
              <a:r>
                <a:rPr lang="ko-KR" altLang="en-US" sz="2800" b="1" dirty="0" smtClean="0">
                  <a:solidFill>
                    <a:srgbClr val="FF0000"/>
                  </a:solidFill>
                </a:rPr>
                <a:t>    </a:t>
              </a:r>
              <a:r>
                <a:rPr lang="ko-KR" altLang="en-US" sz="2800" b="1" dirty="0" smtClean="0">
                  <a:solidFill>
                    <a:srgbClr val="C00000"/>
                  </a:solidFill>
                </a:rPr>
                <a:t>명확하게 해야 할 것</a:t>
              </a:r>
              <a:endParaRPr lang="ko-KR" altLang="en-US" sz="2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752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272036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들어주셔서 감사합니다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5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6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43808" y="2276872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 smtClean="0">
                <a:latin typeface="HY견고딕" pitchFamily="18" charset="-127"/>
                <a:ea typeface="HY견고딕" pitchFamily="18" charset="-127"/>
              </a:rPr>
              <a:t>Q n A</a:t>
            </a:r>
            <a:endParaRPr lang="ko-KR" altLang="en-US" sz="88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1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263691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차 베를린 회의</a:t>
            </a:r>
            <a: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  <a:t>   OA Transformation</a:t>
            </a:r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의 주요내용 </a:t>
            </a:r>
            <a:endParaRPr lang="en-US" altLang="ko-KR" sz="40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5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37064" y="476672"/>
            <a:ext cx="8583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]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최우수 저널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(in WOS/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구독료기반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) =&gt; OA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로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전환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88" y="1772816"/>
            <a:ext cx="89002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How</a:t>
            </a:r>
            <a:endParaRPr lang="en-US" altLang="ko-KR" sz="32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구독지불방식 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=&gt;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저자 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APC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지불 방식 전환</a:t>
            </a:r>
            <a:r>
              <a:rPr lang="en-US" altLang="ko-KR" sz="32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r>
              <a:rPr lang="en-US" altLang="ko-KR" sz="32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                          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다국적 출판사와 협상</a:t>
            </a:r>
            <a:endParaRPr lang="en-US" altLang="ko-KR" sz="32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2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국가별 추정예산금액 </a:t>
            </a:r>
            <a:r>
              <a:rPr lang="ko-KR" altLang="en-US" sz="3200" dirty="0">
                <a:latin typeface="HY견고딕" pitchFamily="18" charset="-127"/>
                <a:ea typeface="HY견고딕" pitchFamily="18" charset="-127"/>
              </a:rPr>
              <a:t>산정</a:t>
            </a:r>
            <a:endParaRPr lang="en-US" altLang="ko-KR" sz="32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   * WOS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내 국가별 논문 </a:t>
            </a:r>
            <a:r>
              <a:rPr lang="ko-KR" altLang="en-US" sz="2800" dirty="0" err="1" smtClean="0">
                <a:latin typeface="HY견고딕" pitchFamily="18" charset="-127"/>
                <a:ea typeface="HY견고딕" pitchFamily="18" charset="-127"/>
              </a:rPr>
              <a:t>게재수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*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예상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OA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평균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APC</a:t>
            </a:r>
          </a:p>
          <a:p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3200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전세계적인 참여 필요</a:t>
            </a:r>
            <a:endParaRPr lang="en-US" altLang="ko-KR" sz="32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*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각국의 연구지원기관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대학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도서관의 재정지원방식 변화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  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그리고 이에 대한 합의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2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93164" y="260648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기대효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과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]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arenR"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글로벌 차원 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arenR"/>
            </a:pP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arenR"/>
            </a:pP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arenR"/>
            </a:pP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arenR"/>
            </a:pP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arenR"/>
            </a:pP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arenR"/>
            </a:pP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국가 차원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연간 약 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600~700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억 절감효과</a:t>
            </a:r>
            <a:endParaRPr lang="en-US" altLang="ko-KR" sz="28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KESLI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의 연간구독 비용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2,000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억 추산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이중에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95%(1,900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WOS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에 지출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국가별 추정예산금액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산정시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소요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APC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비용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1,200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억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~1,300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600" dirty="0" smtClean="0"/>
              <a:t>  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* </a:t>
            </a:r>
            <a:r>
              <a:rPr lang="ko-KR" altLang="en-US" sz="1600" dirty="0" smtClean="0"/>
              <a:t>韓</a:t>
            </a:r>
            <a:r>
              <a:rPr lang="en-US" altLang="ko-KR" sz="1600" dirty="0"/>
              <a:t>, 2014</a:t>
            </a:r>
            <a:r>
              <a:rPr lang="ko-KR" altLang="en-US" sz="1600" dirty="0"/>
              <a:t>년 </a:t>
            </a:r>
            <a:r>
              <a:rPr lang="en-US" altLang="ko-KR" sz="1600" dirty="0"/>
              <a:t>Web of Science </a:t>
            </a:r>
            <a:r>
              <a:rPr lang="ko-KR" altLang="en-US" sz="1600" dirty="0"/>
              <a:t>게재된 논문편수 </a:t>
            </a:r>
            <a:r>
              <a:rPr lang="en-US" altLang="ko-KR" sz="1600" dirty="0"/>
              <a:t>47,018</a:t>
            </a:r>
            <a:r>
              <a:rPr lang="ko-KR" altLang="en-US" sz="1600" dirty="0"/>
              <a:t>건*€</a:t>
            </a:r>
            <a:r>
              <a:rPr lang="en-US" altLang="ko-KR" sz="1600" dirty="0"/>
              <a:t>2,000 = </a:t>
            </a:r>
            <a:r>
              <a:rPr lang="ko-KR" altLang="en-US" sz="1600" dirty="0"/>
              <a:t>€</a:t>
            </a:r>
            <a:r>
              <a:rPr lang="en-US" altLang="ko-KR" sz="1600" dirty="0"/>
              <a:t>94</a:t>
            </a:r>
            <a:r>
              <a:rPr lang="ko-KR" altLang="en-US" sz="1600" dirty="0"/>
              <a:t>백만</a:t>
            </a:r>
            <a:r>
              <a:rPr lang="en-US" altLang="ko-KR" sz="1600" dirty="0"/>
              <a:t>/ 1,200~1,300</a:t>
            </a:r>
            <a:r>
              <a:rPr lang="ko-KR" altLang="en-US" sz="1600" dirty="0" err="1" smtClean="0"/>
              <a:t>억원</a:t>
            </a:r>
            <a:endParaRPr lang="ko-KR" alt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68" y="1678815"/>
            <a:ext cx="8424936" cy="26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348648" y="2780928"/>
            <a:ext cx="2304256" cy="57606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91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3164" y="260648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기대효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과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]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대학 차원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대학도서관 연간구독료 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7.42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억 절감 </a:t>
            </a:r>
            <a:endParaRPr lang="en-US" altLang="ko-KR" sz="28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   -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서울대학교 사례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    :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연간구독료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64.02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억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-&gt;56.60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억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28136"/>
            <a:ext cx="8120145" cy="3609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39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고려사항</a:t>
            </a:r>
            <a:r>
              <a:rPr lang="en-US" altLang="ko-KR" sz="4400" dirty="0" smtClean="0"/>
              <a:t>(1)</a:t>
            </a:r>
            <a:endParaRPr lang="ko-KR" altLang="en-US" sz="44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60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70600" y="3284984"/>
            <a:ext cx="8136904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04448" cy="2664296"/>
          </a:xfrm>
        </p:spPr>
        <p:txBody>
          <a:bodyPr>
            <a:normAutofit/>
          </a:bodyPr>
          <a:lstStyle/>
          <a:p>
            <a:r>
              <a:rPr lang="en-US" altLang="ko-KR" sz="4000" b="1" dirty="0"/>
              <a:t/>
            </a:r>
            <a:br>
              <a:rPr lang="en-US" altLang="ko-KR" sz="4000" b="1" dirty="0"/>
            </a:br>
            <a:r>
              <a:rPr lang="ko-KR" altLang="en-US" sz="4000" dirty="0" smtClean="0"/>
              <a:t>추정예산금액 </a:t>
            </a:r>
            <a:r>
              <a:rPr lang="ko-KR" altLang="en-US" sz="4000" dirty="0" err="1"/>
              <a:t>산정시</a:t>
            </a:r>
            <a:r>
              <a:rPr lang="en-US" altLang="ko-KR" sz="4000" dirty="0"/>
              <a:t> </a:t>
            </a:r>
            <a:br>
              <a:rPr lang="en-US" altLang="ko-KR" sz="4000" dirty="0"/>
            </a:br>
            <a:r>
              <a:rPr lang="en-US" altLang="ko-KR" sz="4000" dirty="0" smtClean="0"/>
              <a:t>OA </a:t>
            </a:r>
            <a:r>
              <a:rPr lang="ko-KR" altLang="en-US" sz="4000" dirty="0"/>
              <a:t>저널</a:t>
            </a:r>
            <a:r>
              <a:rPr lang="en-US" altLang="ko-KR" sz="4000" dirty="0"/>
              <a:t> </a:t>
            </a:r>
            <a:r>
              <a:rPr lang="ko-KR" altLang="en-US" sz="4000" dirty="0"/>
              <a:t>평균</a:t>
            </a:r>
            <a:r>
              <a:rPr lang="en-US" altLang="ko-KR" sz="4000" dirty="0"/>
              <a:t> APC</a:t>
            </a:r>
            <a:r>
              <a:rPr lang="ko-KR" altLang="en-US" sz="4000" dirty="0"/>
              <a:t> </a:t>
            </a:r>
            <a:r>
              <a:rPr lang="ko-KR" altLang="en-US" sz="4000" dirty="0" smtClean="0"/>
              <a:t>적용관련</a:t>
            </a:r>
            <a:endParaRPr lang="ko-KR" altLang="en-US" sz="4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11560" y="3514421"/>
            <a:ext cx="813690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2800" b="1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추정예산금액 </a:t>
            </a:r>
            <a:r>
              <a:rPr lang="ko-KR" altLang="en-US" sz="2800" b="1" dirty="0" err="1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산정시</a:t>
            </a:r>
            <a:endParaRPr lang="en-US" altLang="ko-KR" sz="2800" b="1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b="1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8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-&gt; OA </a:t>
            </a:r>
            <a:r>
              <a:rPr lang="ko-KR" altLang="en-US" sz="28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저널의 평균 </a:t>
            </a:r>
            <a:r>
              <a:rPr lang="en-US" altLang="ko-KR" sz="28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APC : </a:t>
            </a:r>
            <a:r>
              <a:rPr lang="ko-KR" altLang="en-US" sz="2800" b="1" kern="0" spc="-5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Helvetica" charset="0"/>
              </a:rPr>
              <a:t>€</a:t>
            </a:r>
            <a:r>
              <a:rPr lang="en-US" altLang="ko-KR" sz="28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2,000/article</a:t>
            </a:r>
          </a:p>
          <a:p>
            <a:pPr lvl="0">
              <a:spcBef>
                <a:spcPct val="20000"/>
              </a:spcBef>
            </a:pPr>
            <a:r>
              <a:rPr lang="en-US" altLang="ko-KR" sz="28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en-US" altLang="ko-KR" sz="24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*</a:t>
            </a:r>
            <a:r>
              <a:rPr lang="en-US" altLang="ko-KR" sz="16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2016.3.8 </a:t>
            </a:r>
            <a:r>
              <a:rPr lang="ko-KR" altLang="en-US" sz="16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매매기준환율</a:t>
            </a:r>
            <a:r>
              <a:rPr lang="en-US" altLang="ko-KR" sz="16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b="1" kern="0" spc="-5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Helvetica" charset="0"/>
              </a:rPr>
              <a:t>€</a:t>
            </a:r>
            <a:r>
              <a:rPr lang="en-US" altLang="ko-KR" sz="1600" b="1" kern="0" spc="-5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Helvetica" charset="0"/>
              </a:rPr>
              <a:t>1=</a:t>
            </a:r>
            <a:r>
              <a:rPr lang="en-US" altLang="ko-KR" sz="16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1,330</a:t>
            </a:r>
            <a:r>
              <a:rPr lang="ko-KR" altLang="en-US" sz="16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원</a:t>
            </a:r>
            <a:r>
              <a:rPr lang="en-US" altLang="ko-KR" sz="16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en-US" altLang="ko-KR" sz="1600" b="1" kern="0" spc="-5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  <a:cs typeface="Helvetica" charset="0"/>
              </a:rPr>
              <a:t>$1=</a:t>
            </a:r>
            <a:r>
              <a:rPr lang="en-US" altLang="ko-KR" sz="16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1,200</a:t>
            </a:r>
            <a:r>
              <a:rPr lang="ko-KR" altLang="en-US" sz="16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원</a:t>
            </a:r>
            <a:r>
              <a:rPr lang="en-US" altLang="ko-KR" sz="16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기준</a:t>
            </a:r>
            <a:r>
              <a:rPr lang="en-US" altLang="ko-KR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백 </a:t>
            </a:r>
            <a:r>
              <a:rPr lang="en-US" altLang="ko-KR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b="1" dirty="0" err="1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십만원</a:t>
            </a:r>
            <a:endParaRPr lang="en-US" altLang="ko-KR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8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85192" y="476672"/>
            <a:ext cx="872331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고려사항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]</a:t>
            </a:r>
          </a:p>
          <a:p>
            <a:pPr marL="514350" indent="-514350">
              <a:buAutoNum type="arabicParenR"/>
            </a:pP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산출방식에 따라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평균값이 다양할 수 있음</a:t>
            </a:r>
            <a:endParaRPr lang="en-US" altLang="ko-KR" sz="28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AutoNum type="arabicParenR"/>
            </a:pPr>
            <a:endParaRPr lang="en-US" altLang="ko-KR" sz="28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평균과 함께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표준편차를 고려가 필요함</a:t>
            </a:r>
            <a:endParaRPr lang="en-US" altLang="ko-KR" sz="28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800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-&gt; </a:t>
            </a:r>
            <a:r>
              <a:rPr lang="ko-KR" altLang="en-US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표준편차가 클 수 있음</a:t>
            </a:r>
            <a:endParaRPr lang="en-US" altLang="ko-KR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800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-&gt; </a:t>
            </a:r>
            <a:r>
              <a:rPr lang="ko-KR" altLang="en-US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주제분야</a:t>
            </a:r>
            <a:r>
              <a:rPr lang="en-US" altLang="ko-KR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인지도 등에 따라 </a:t>
            </a:r>
            <a:r>
              <a:rPr lang="en-US" altLang="ko-KR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OA</a:t>
            </a:r>
            <a:r>
              <a:rPr lang="ko-KR" altLang="en-US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저널 </a:t>
            </a:r>
            <a:r>
              <a:rPr lang="en-US" altLang="ko-KR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APC </a:t>
            </a:r>
            <a:r>
              <a:rPr lang="ko-KR" altLang="en-US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차이 발생 가능</a:t>
            </a:r>
            <a:endParaRPr lang="en-US" altLang="ko-KR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2800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28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구독료기반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학술지의 </a:t>
            </a: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OA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평균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APC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수용여부</a:t>
            </a:r>
            <a:endParaRPr lang="ko-KR" altLang="en-US" sz="2800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D013-8781-4D28-8DD5-F2E75D3139E9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1187624" y="3544273"/>
            <a:ext cx="6624736" cy="1632558"/>
            <a:chOff x="1259632" y="3947160"/>
            <a:chExt cx="6048672" cy="1786096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1259632" y="5733256"/>
              <a:ext cx="60486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자유형 12"/>
            <p:cNvSpPr/>
            <p:nvPr/>
          </p:nvSpPr>
          <p:spPr>
            <a:xfrm>
              <a:off x="3497580" y="3947160"/>
              <a:ext cx="1638300" cy="1714500"/>
            </a:xfrm>
            <a:custGeom>
              <a:avLst/>
              <a:gdLst>
                <a:gd name="connsiteX0" fmla="*/ 0 w 1638300"/>
                <a:gd name="connsiteY0" fmla="*/ 1714500 h 1714500"/>
                <a:gd name="connsiteX1" fmla="*/ 60960 w 1638300"/>
                <a:gd name="connsiteY1" fmla="*/ 1684020 h 1714500"/>
                <a:gd name="connsiteX2" fmla="*/ 106680 w 1638300"/>
                <a:gd name="connsiteY2" fmla="*/ 1653540 h 1714500"/>
                <a:gd name="connsiteX3" fmla="*/ 121920 w 1638300"/>
                <a:gd name="connsiteY3" fmla="*/ 1630680 h 1714500"/>
                <a:gd name="connsiteX4" fmla="*/ 167640 w 1638300"/>
                <a:gd name="connsiteY4" fmla="*/ 1592580 h 1714500"/>
                <a:gd name="connsiteX5" fmla="*/ 205740 w 1638300"/>
                <a:gd name="connsiteY5" fmla="*/ 1539240 h 1714500"/>
                <a:gd name="connsiteX6" fmla="*/ 228600 w 1638300"/>
                <a:gd name="connsiteY6" fmla="*/ 1524000 h 1714500"/>
                <a:gd name="connsiteX7" fmla="*/ 251460 w 1638300"/>
                <a:gd name="connsiteY7" fmla="*/ 1485900 h 1714500"/>
                <a:gd name="connsiteX8" fmla="*/ 274320 w 1638300"/>
                <a:gd name="connsiteY8" fmla="*/ 1440180 h 1714500"/>
                <a:gd name="connsiteX9" fmla="*/ 297180 w 1638300"/>
                <a:gd name="connsiteY9" fmla="*/ 1424940 h 1714500"/>
                <a:gd name="connsiteX10" fmla="*/ 312420 w 1638300"/>
                <a:gd name="connsiteY10" fmla="*/ 1379220 h 1714500"/>
                <a:gd name="connsiteX11" fmla="*/ 320040 w 1638300"/>
                <a:gd name="connsiteY11" fmla="*/ 1356360 h 1714500"/>
                <a:gd name="connsiteX12" fmla="*/ 358140 w 1638300"/>
                <a:gd name="connsiteY12" fmla="*/ 1295400 h 1714500"/>
                <a:gd name="connsiteX13" fmla="*/ 381000 w 1638300"/>
                <a:gd name="connsiteY13" fmla="*/ 1234440 h 1714500"/>
                <a:gd name="connsiteX14" fmla="*/ 388620 w 1638300"/>
                <a:gd name="connsiteY14" fmla="*/ 1211580 h 1714500"/>
                <a:gd name="connsiteX15" fmla="*/ 411480 w 1638300"/>
                <a:gd name="connsiteY15" fmla="*/ 1196340 h 1714500"/>
                <a:gd name="connsiteX16" fmla="*/ 419100 w 1638300"/>
                <a:gd name="connsiteY16" fmla="*/ 1158240 h 1714500"/>
                <a:gd name="connsiteX17" fmla="*/ 426720 w 1638300"/>
                <a:gd name="connsiteY17" fmla="*/ 1112520 h 1714500"/>
                <a:gd name="connsiteX18" fmla="*/ 441960 w 1638300"/>
                <a:gd name="connsiteY18" fmla="*/ 1082040 h 1714500"/>
                <a:gd name="connsiteX19" fmla="*/ 449580 w 1638300"/>
                <a:gd name="connsiteY19" fmla="*/ 1043940 h 1714500"/>
                <a:gd name="connsiteX20" fmla="*/ 472440 w 1638300"/>
                <a:gd name="connsiteY20" fmla="*/ 975360 h 1714500"/>
                <a:gd name="connsiteX21" fmla="*/ 480060 w 1638300"/>
                <a:gd name="connsiteY21" fmla="*/ 929640 h 1714500"/>
                <a:gd name="connsiteX22" fmla="*/ 487680 w 1638300"/>
                <a:gd name="connsiteY22" fmla="*/ 906780 h 1714500"/>
                <a:gd name="connsiteX23" fmla="*/ 510540 w 1638300"/>
                <a:gd name="connsiteY23" fmla="*/ 815340 h 1714500"/>
                <a:gd name="connsiteX24" fmla="*/ 541020 w 1638300"/>
                <a:gd name="connsiteY24" fmla="*/ 746760 h 1714500"/>
                <a:gd name="connsiteX25" fmla="*/ 548640 w 1638300"/>
                <a:gd name="connsiteY25" fmla="*/ 662940 h 1714500"/>
                <a:gd name="connsiteX26" fmla="*/ 556260 w 1638300"/>
                <a:gd name="connsiteY26" fmla="*/ 640080 h 1714500"/>
                <a:gd name="connsiteX27" fmla="*/ 586740 w 1638300"/>
                <a:gd name="connsiteY27" fmla="*/ 502920 h 1714500"/>
                <a:gd name="connsiteX28" fmla="*/ 594360 w 1638300"/>
                <a:gd name="connsiteY28" fmla="*/ 434340 h 1714500"/>
                <a:gd name="connsiteX29" fmla="*/ 609600 w 1638300"/>
                <a:gd name="connsiteY29" fmla="*/ 342900 h 1714500"/>
                <a:gd name="connsiteX30" fmla="*/ 624840 w 1638300"/>
                <a:gd name="connsiteY30" fmla="*/ 144780 h 1714500"/>
                <a:gd name="connsiteX31" fmla="*/ 632460 w 1638300"/>
                <a:gd name="connsiteY31" fmla="*/ 53340 h 1714500"/>
                <a:gd name="connsiteX32" fmla="*/ 647700 w 1638300"/>
                <a:gd name="connsiteY32" fmla="*/ 30480 h 1714500"/>
                <a:gd name="connsiteX33" fmla="*/ 662940 w 1638300"/>
                <a:gd name="connsiteY33" fmla="*/ 0 h 1714500"/>
                <a:gd name="connsiteX34" fmla="*/ 716280 w 1638300"/>
                <a:gd name="connsiteY34" fmla="*/ 7620 h 1714500"/>
                <a:gd name="connsiteX35" fmla="*/ 746760 w 1638300"/>
                <a:gd name="connsiteY35" fmla="*/ 15240 h 1714500"/>
                <a:gd name="connsiteX36" fmla="*/ 769620 w 1638300"/>
                <a:gd name="connsiteY36" fmla="*/ 45720 h 1714500"/>
                <a:gd name="connsiteX37" fmla="*/ 792480 w 1638300"/>
                <a:gd name="connsiteY37" fmla="*/ 121920 h 1714500"/>
                <a:gd name="connsiteX38" fmla="*/ 807720 w 1638300"/>
                <a:gd name="connsiteY38" fmla="*/ 144780 h 1714500"/>
                <a:gd name="connsiteX39" fmla="*/ 822960 w 1638300"/>
                <a:gd name="connsiteY39" fmla="*/ 198120 h 1714500"/>
                <a:gd name="connsiteX40" fmla="*/ 838200 w 1638300"/>
                <a:gd name="connsiteY40" fmla="*/ 236220 h 1714500"/>
                <a:gd name="connsiteX41" fmla="*/ 845820 w 1638300"/>
                <a:gd name="connsiteY41" fmla="*/ 259080 h 1714500"/>
                <a:gd name="connsiteX42" fmla="*/ 861060 w 1638300"/>
                <a:gd name="connsiteY42" fmla="*/ 281940 h 1714500"/>
                <a:gd name="connsiteX43" fmla="*/ 876300 w 1638300"/>
                <a:gd name="connsiteY43" fmla="*/ 403860 h 1714500"/>
                <a:gd name="connsiteX44" fmla="*/ 883920 w 1638300"/>
                <a:gd name="connsiteY44" fmla="*/ 426720 h 1714500"/>
                <a:gd name="connsiteX45" fmla="*/ 899160 w 1638300"/>
                <a:gd name="connsiteY45" fmla="*/ 487680 h 1714500"/>
                <a:gd name="connsiteX46" fmla="*/ 914400 w 1638300"/>
                <a:gd name="connsiteY46" fmla="*/ 541020 h 1714500"/>
                <a:gd name="connsiteX47" fmla="*/ 922020 w 1638300"/>
                <a:gd name="connsiteY47" fmla="*/ 586740 h 1714500"/>
                <a:gd name="connsiteX48" fmla="*/ 929640 w 1638300"/>
                <a:gd name="connsiteY48" fmla="*/ 640080 h 1714500"/>
                <a:gd name="connsiteX49" fmla="*/ 937260 w 1638300"/>
                <a:gd name="connsiteY49" fmla="*/ 701040 h 1714500"/>
                <a:gd name="connsiteX50" fmla="*/ 944880 w 1638300"/>
                <a:gd name="connsiteY50" fmla="*/ 731520 h 1714500"/>
                <a:gd name="connsiteX51" fmla="*/ 952500 w 1638300"/>
                <a:gd name="connsiteY51" fmla="*/ 891540 h 1714500"/>
                <a:gd name="connsiteX52" fmla="*/ 975360 w 1638300"/>
                <a:gd name="connsiteY52" fmla="*/ 960120 h 1714500"/>
                <a:gd name="connsiteX53" fmla="*/ 990600 w 1638300"/>
                <a:gd name="connsiteY53" fmla="*/ 1028700 h 1714500"/>
                <a:gd name="connsiteX54" fmla="*/ 998220 w 1638300"/>
                <a:gd name="connsiteY54" fmla="*/ 1089660 h 1714500"/>
                <a:gd name="connsiteX55" fmla="*/ 1036320 w 1638300"/>
                <a:gd name="connsiteY55" fmla="*/ 1181100 h 1714500"/>
                <a:gd name="connsiteX56" fmla="*/ 1059180 w 1638300"/>
                <a:gd name="connsiteY56" fmla="*/ 1257300 h 1714500"/>
                <a:gd name="connsiteX57" fmla="*/ 1074420 w 1638300"/>
                <a:gd name="connsiteY57" fmla="*/ 1287780 h 1714500"/>
                <a:gd name="connsiteX58" fmla="*/ 1082040 w 1638300"/>
                <a:gd name="connsiteY58" fmla="*/ 1310640 h 1714500"/>
                <a:gd name="connsiteX59" fmla="*/ 1135380 w 1638300"/>
                <a:gd name="connsiteY59" fmla="*/ 1379220 h 1714500"/>
                <a:gd name="connsiteX60" fmla="*/ 1150620 w 1638300"/>
                <a:gd name="connsiteY60" fmla="*/ 1402080 h 1714500"/>
                <a:gd name="connsiteX61" fmla="*/ 1173480 w 1638300"/>
                <a:gd name="connsiteY61" fmla="*/ 1417320 h 1714500"/>
                <a:gd name="connsiteX62" fmla="*/ 1226820 w 1638300"/>
                <a:gd name="connsiteY62" fmla="*/ 1455420 h 1714500"/>
                <a:gd name="connsiteX63" fmla="*/ 1249680 w 1638300"/>
                <a:gd name="connsiteY63" fmla="*/ 1463040 h 1714500"/>
                <a:gd name="connsiteX64" fmla="*/ 1333500 w 1638300"/>
                <a:gd name="connsiteY64" fmla="*/ 1501140 h 1714500"/>
                <a:gd name="connsiteX65" fmla="*/ 1356360 w 1638300"/>
                <a:gd name="connsiteY65" fmla="*/ 1531620 h 1714500"/>
                <a:gd name="connsiteX66" fmla="*/ 1402080 w 1638300"/>
                <a:gd name="connsiteY66" fmla="*/ 1546860 h 1714500"/>
                <a:gd name="connsiteX67" fmla="*/ 1424940 w 1638300"/>
                <a:gd name="connsiteY67" fmla="*/ 1562100 h 1714500"/>
                <a:gd name="connsiteX68" fmla="*/ 1447800 w 1638300"/>
                <a:gd name="connsiteY68" fmla="*/ 1569720 h 1714500"/>
                <a:gd name="connsiteX69" fmla="*/ 1470660 w 1638300"/>
                <a:gd name="connsiteY69" fmla="*/ 1592580 h 1714500"/>
                <a:gd name="connsiteX70" fmla="*/ 1493520 w 1638300"/>
                <a:gd name="connsiteY70" fmla="*/ 1600200 h 1714500"/>
                <a:gd name="connsiteX71" fmla="*/ 1524000 w 1638300"/>
                <a:gd name="connsiteY71" fmla="*/ 1615440 h 1714500"/>
                <a:gd name="connsiteX72" fmla="*/ 1584960 w 1638300"/>
                <a:gd name="connsiteY72" fmla="*/ 1638300 h 1714500"/>
                <a:gd name="connsiteX73" fmla="*/ 1607820 w 1638300"/>
                <a:gd name="connsiteY73" fmla="*/ 1653540 h 1714500"/>
                <a:gd name="connsiteX74" fmla="*/ 1638300 w 1638300"/>
                <a:gd name="connsiteY74" fmla="*/ 166116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638300" h="1714500">
                  <a:moveTo>
                    <a:pt x="0" y="1714500"/>
                  </a:moveTo>
                  <a:cubicBezTo>
                    <a:pt x="20320" y="1704340"/>
                    <a:pt x="41235" y="1695292"/>
                    <a:pt x="60960" y="1684020"/>
                  </a:cubicBezTo>
                  <a:cubicBezTo>
                    <a:pt x="76863" y="1674933"/>
                    <a:pt x="106680" y="1653540"/>
                    <a:pt x="106680" y="1653540"/>
                  </a:cubicBezTo>
                  <a:cubicBezTo>
                    <a:pt x="111760" y="1645920"/>
                    <a:pt x="116057" y="1637715"/>
                    <a:pt x="121920" y="1630680"/>
                  </a:cubicBezTo>
                  <a:cubicBezTo>
                    <a:pt x="140255" y="1608678"/>
                    <a:pt x="145163" y="1607565"/>
                    <a:pt x="167640" y="1592580"/>
                  </a:cubicBezTo>
                  <a:cubicBezTo>
                    <a:pt x="176293" y="1579600"/>
                    <a:pt x="196288" y="1548692"/>
                    <a:pt x="205740" y="1539240"/>
                  </a:cubicBezTo>
                  <a:cubicBezTo>
                    <a:pt x="212216" y="1532764"/>
                    <a:pt x="220980" y="1529080"/>
                    <a:pt x="228600" y="1524000"/>
                  </a:cubicBezTo>
                  <a:cubicBezTo>
                    <a:pt x="236220" y="1511300"/>
                    <a:pt x="244836" y="1499147"/>
                    <a:pt x="251460" y="1485900"/>
                  </a:cubicBezTo>
                  <a:cubicBezTo>
                    <a:pt x="263855" y="1461110"/>
                    <a:pt x="252482" y="1462018"/>
                    <a:pt x="274320" y="1440180"/>
                  </a:cubicBezTo>
                  <a:cubicBezTo>
                    <a:pt x="280796" y="1433704"/>
                    <a:pt x="289560" y="1430020"/>
                    <a:pt x="297180" y="1424940"/>
                  </a:cubicBezTo>
                  <a:lnTo>
                    <a:pt x="312420" y="1379220"/>
                  </a:lnTo>
                  <a:cubicBezTo>
                    <a:pt x="314960" y="1371600"/>
                    <a:pt x="315585" y="1363043"/>
                    <a:pt x="320040" y="1356360"/>
                  </a:cubicBezTo>
                  <a:cubicBezTo>
                    <a:pt x="343495" y="1321177"/>
                    <a:pt x="330568" y="1341353"/>
                    <a:pt x="358140" y="1295400"/>
                  </a:cubicBezTo>
                  <a:cubicBezTo>
                    <a:pt x="372189" y="1239205"/>
                    <a:pt x="357092" y="1290226"/>
                    <a:pt x="381000" y="1234440"/>
                  </a:cubicBezTo>
                  <a:cubicBezTo>
                    <a:pt x="384164" y="1227057"/>
                    <a:pt x="383602" y="1217852"/>
                    <a:pt x="388620" y="1211580"/>
                  </a:cubicBezTo>
                  <a:cubicBezTo>
                    <a:pt x="394341" y="1204429"/>
                    <a:pt x="403860" y="1201420"/>
                    <a:pt x="411480" y="1196340"/>
                  </a:cubicBezTo>
                  <a:cubicBezTo>
                    <a:pt x="414020" y="1183640"/>
                    <a:pt x="416783" y="1170983"/>
                    <a:pt x="419100" y="1158240"/>
                  </a:cubicBezTo>
                  <a:cubicBezTo>
                    <a:pt x="421864" y="1143039"/>
                    <a:pt x="422280" y="1127319"/>
                    <a:pt x="426720" y="1112520"/>
                  </a:cubicBezTo>
                  <a:cubicBezTo>
                    <a:pt x="429984" y="1101640"/>
                    <a:pt x="436880" y="1092200"/>
                    <a:pt x="441960" y="1082040"/>
                  </a:cubicBezTo>
                  <a:cubicBezTo>
                    <a:pt x="444500" y="1069340"/>
                    <a:pt x="445858" y="1056345"/>
                    <a:pt x="449580" y="1043940"/>
                  </a:cubicBezTo>
                  <a:cubicBezTo>
                    <a:pt x="469703" y="976863"/>
                    <a:pt x="460742" y="1033851"/>
                    <a:pt x="472440" y="975360"/>
                  </a:cubicBezTo>
                  <a:cubicBezTo>
                    <a:pt x="475470" y="960210"/>
                    <a:pt x="476708" y="944722"/>
                    <a:pt x="480060" y="929640"/>
                  </a:cubicBezTo>
                  <a:cubicBezTo>
                    <a:pt x="481802" y="921799"/>
                    <a:pt x="485610" y="914541"/>
                    <a:pt x="487680" y="906780"/>
                  </a:cubicBezTo>
                  <a:cubicBezTo>
                    <a:pt x="495775" y="876423"/>
                    <a:pt x="498872" y="844511"/>
                    <a:pt x="510540" y="815340"/>
                  </a:cubicBezTo>
                  <a:cubicBezTo>
                    <a:pt x="529999" y="766693"/>
                    <a:pt x="519663" y="789474"/>
                    <a:pt x="541020" y="746760"/>
                  </a:cubicBezTo>
                  <a:cubicBezTo>
                    <a:pt x="543560" y="718820"/>
                    <a:pt x="544672" y="690713"/>
                    <a:pt x="548640" y="662940"/>
                  </a:cubicBezTo>
                  <a:cubicBezTo>
                    <a:pt x="549776" y="654989"/>
                    <a:pt x="554685" y="647956"/>
                    <a:pt x="556260" y="640080"/>
                  </a:cubicBezTo>
                  <a:cubicBezTo>
                    <a:pt x="583081" y="505973"/>
                    <a:pt x="557080" y="591899"/>
                    <a:pt x="586740" y="502920"/>
                  </a:cubicBezTo>
                  <a:cubicBezTo>
                    <a:pt x="589280" y="480060"/>
                    <a:pt x="591107" y="457110"/>
                    <a:pt x="594360" y="434340"/>
                  </a:cubicBezTo>
                  <a:cubicBezTo>
                    <a:pt x="604258" y="365055"/>
                    <a:pt x="601874" y="427884"/>
                    <a:pt x="609600" y="342900"/>
                  </a:cubicBezTo>
                  <a:cubicBezTo>
                    <a:pt x="615597" y="276937"/>
                    <a:pt x="619627" y="210810"/>
                    <a:pt x="624840" y="144780"/>
                  </a:cubicBezTo>
                  <a:cubicBezTo>
                    <a:pt x="627247" y="114289"/>
                    <a:pt x="629920" y="83820"/>
                    <a:pt x="632460" y="53340"/>
                  </a:cubicBezTo>
                  <a:cubicBezTo>
                    <a:pt x="633221" y="44214"/>
                    <a:pt x="643156" y="38431"/>
                    <a:pt x="647700" y="30480"/>
                  </a:cubicBezTo>
                  <a:cubicBezTo>
                    <a:pt x="653336" y="20617"/>
                    <a:pt x="657860" y="10160"/>
                    <a:pt x="662940" y="0"/>
                  </a:cubicBezTo>
                  <a:cubicBezTo>
                    <a:pt x="680720" y="2540"/>
                    <a:pt x="698609" y="4407"/>
                    <a:pt x="716280" y="7620"/>
                  </a:cubicBezTo>
                  <a:cubicBezTo>
                    <a:pt x="726584" y="9493"/>
                    <a:pt x="738238" y="9153"/>
                    <a:pt x="746760" y="15240"/>
                  </a:cubicBezTo>
                  <a:cubicBezTo>
                    <a:pt x="757094" y="22622"/>
                    <a:pt x="762000" y="35560"/>
                    <a:pt x="769620" y="45720"/>
                  </a:cubicBezTo>
                  <a:cubicBezTo>
                    <a:pt x="773880" y="62758"/>
                    <a:pt x="785059" y="110789"/>
                    <a:pt x="792480" y="121920"/>
                  </a:cubicBezTo>
                  <a:lnTo>
                    <a:pt x="807720" y="144780"/>
                  </a:lnTo>
                  <a:cubicBezTo>
                    <a:pt x="813725" y="168799"/>
                    <a:pt x="814761" y="176256"/>
                    <a:pt x="822960" y="198120"/>
                  </a:cubicBezTo>
                  <a:cubicBezTo>
                    <a:pt x="827763" y="210927"/>
                    <a:pt x="833397" y="223413"/>
                    <a:pt x="838200" y="236220"/>
                  </a:cubicBezTo>
                  <a:cubicBezTo>
                    <a:pt x="841020" y="243741"/>
                    <a:pt x="842228" y="251896"/>
                    <a:pt x="845820" y="259080"/>
                  </a:cubicBezTo>
                  <a:cubicBezTo>
                    <a:pt x="849916" y="267271"/>
                    <a:pt x="855980" y="274320"/>
                    <a:pt x="861060" y="281940"/>
                  </a:cubicBezTo>
                  <a:lnTo>
                    <a:pt x="876300" y="403860"/>
                  </a:lnTo>
                  <a:cubicBezTo>
                    <a:pt x="877296" y="411830"/>
                    <a:pt x="881807" y="418971"/>
                    <a:pt x="883920" y="426720"/>
                  </a:cubicBezTo>
                  <a:cubicBezTo>
                    <a:pt x="889431" y="446927"/>
                    <a:pt x="893406" y="467541"/>
                    <a:pt x="899160" y="487680"/>
                  </a:cubicBezTo>
                  <a:cubicBezTo>
                    <a:pt x="904240" y="505460"/>
                    <a:pt x="910242" y="523002"/>
                    <a:pt x="914400" y="541020"/>
                  </a:cubicBezTo>
                  <a:cubicBezTo>
                    <a:pt x="917874" y="556075"/>
                    <a:pt x="919671" y="571469"/>
                    <a:pt x="922020" y="586740"/>
                  </a:cubicBezTo>
                  <a:cubicBezTo>
                    <a:pt x="924751" y="604492"/>
                    <a:pt x="927266" y="622277"/>
                    <a:pt x="929640" y="640080"/>
                  </a:cubicBezTo>
                  <a:cubicBezTo>
                    <a:pt x="932346" y="660378"/>
                    <a:pt x="933893" y="680840"/>
                    <a:pt x="937260" y="701040"/>
                  </a:cubicBezTo>
                  <a:cubicBezTo>
                    <a:pt x="938982" y="711370"/>
                    <a:pt x="942340" y="721360"/>
                    <a:pt x="944880" y="731520"/>
                  </a:cubicBezTo>
                  <a:cubicBezTo>
                    <a:pt x="947420" y="784860"/>
                    <a:pt x="945442" y="838608"/>
                    <a:pt x="952500" y="891540"/>
                  </a:cubicBezTo>
                  <a:cubicBezTo>
                    <a:pt x="955685" y="915425"/>
                    <a:pt x="971399" y="936351"/>
                    <a:pt x="975360" y="960120"/>
                  </a:cubicBezTo>
                  <a:cubicBezTo>
                    <a:pt x="984300" y="1013763"/>
                    <a:pt x="978094" y="991183"/>
                    <a:pt x="990600" y="1028700"/>
                  </a:cubicBezTo>
                  <a:cubicBezTo>
                    <a:pt x="993140" y="1049020"/>
                    <a:pt x="993530" y="1069726"/>
                    <a:pt x="998220" y="1089660"/>
                  </a:cubicBezTo>
                  <a:cubicBezTo>
                    <a:pt x="1012269" y="1149367"/>
                    <a:pt x="1012163" y="1144865"/>
                    <a:pt x="1036320" y="1181100"/>
                  </a:cubicBezTo>
                  <a:cubicBezTo>
                    <a:pt x="1041789" y="1202976"/>
                    <a:pt x="1049904" y="1238748"/>
                    <a:pt x="1059180" y="1257300"/>
                  </a:cubicBezTo>
                  <a:cubicBezTo>
                    <a:pt x="1064260" y="1267460"/>
                    <a:pt x="1069945" y="1277339"/>
                    <a:pt x="1074420" y="1287780"/>
                  </a:cubicBezTo>
                  <a:cubicBezTo>
                    <a:pt x="1077584" y="1295163"/>
                    <a:pt x="1078139" y="1303619"/>
                    <a:pt x="1082040" y="1310640"/>
                  </a:cubicBezTo>
                  <a:cubicBezTo>
                    <a:pt x="1120558" y="1379973"/>
                    <a:pt x="1098356" y="1334791"/>
                    <a:pt x="1135380" y="1379220"/>
                  </a:cubicBezTo>
                  <a:cubicBezTo>
                    <a:pt x="1141243" y="1386255"/>
                    <a:pt x="1144144" y="1395604"/>
                    <a:pt x="1150620" y="1402080"/>
                  </a:cubicBezTo>
                  <a:cubicBezTo>
                    <a:pt x="1157096" y="1408556"/>
                    <a:pt x="1166028" y="1411997"/>
                    <a:pt x="1173480" y="1417320"/>
                  </a:cubicBezTo>
                  <a:cubicBezTo>
                    <a:pt x="1181534" y="1423073"/>
                    <a:pt x="1214848" y="1449434"/>
                    <a:pt x="1226820" y="1455420"/>
                  </a:cubicBezTo>
                  <a:cubicBezTo>
                    <a:pt x="1234004" y="1459012"/>
                    <a:pt x="1242060" y="1460500"/>
                    <a:pt x="1249680" y="1463040"/>
                  </a:cubicBezTo>
                  <a:cubicBezTo>
                    <a:pt x="1306176" y="1500704"/>
                    <a:pt x="1277439" y="1489928"/>
                    <a:pt x="1333500" y="1501140"/>
                  </a:cubicBezTo>
                  <a:cubicBezTo>
                    <a:pt x="1341120" y="1511300"/>
                    <a:pt x="1345793" y="1524575"/>
                    <a:pt x="1356360" y="1531620"/>
                  </a:cubicBezTo>
                  <a:cubicBezTo>
                    <a:pt x="1369726" y="1540531"/>
                    <a:pt x="1402080" y="1546860"/>
                    <a:pt x="1402080" y="1546860"/>
                  </a:cubicBezTo>
                  <a:cubicBezTo>
                    <a:pt x="1409700" y="1551940"/>
                    <a:pt x="1416749" y="1558004"/>
                    <a:pt x="1424940" y="1562100"/>
                  </a:cubicBezTo>
                  <a:cubicBezTo>
                    <a:pt x="1432124" y="1565692"/>
                    <a:pt x="1441117" y="1565265"/>
                    <a:pt x="1447800" y="1569720"/>
                  </a:cubicBezTo>
                  <a:cubicBezTo>
                    <a:pt x="1456766" y="1575698"/>
                    <a:pt x="1461694" y="1586602"/>
                    <a:pt x="1470660" y="1592580"/>
                  </a:cubicBezTo>
                  <a:cubicBezTo>
                    <a:pt x="1477343" y="1597035"/>
                    <a:pt x="1486137" y="1597036"/>
                    <a:pt x="1493520" y="1600200"/>
                  </a:cubicBezTo>
                  <a:cubicBezTo>
                    <a:pt x="1503961" y="1604675"/>
                    <a:pt x="1513620" y="1610827"/>
                    <a:pt x="1524000" y="1615440"/>
                  </a:cubicBezTo>
                  <a:cubicBezTo>
                    <a:pt x="1551335" y="1627589"/>
                    <a:pt x="1559825" y="1629922"/>
                    <a:pt x="1584960" y="1638300"/>
                  </a:cubicBezTo>
                  <a:cubicBezTo>
                    <a:pt x="1592580" y="1643380"/>
                    <a:pt x="1599402" y="1649932"/>
                    <a:pt x="1607820" y="1653540"/>
                  </a:cubicBezTo>
                  <a:cubicBezTo>
                    <a:pt x="1617446" y="1657665"/>
                    <a:pt x="1638300" y="1661160"/>
                    <a:pt x="1638300" y="166116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 17"/>
            <p:cNvSpPr/>
            <p:nvPr/>
          </p:nvSpPr>
          <p:spPr>
            <a:xfrm>
              <a:off x="1737360" y="4936543"/>
              <a:ext cx="4823460" cy="702306"/>
            </a:xfrm>
            <a:custGeom>
              <a:avLst/>
              <a:gdLst>
                <a:gd name="connsiteX0" fmla="*/ 0 w 4823460"/>
                <a:gd name="connsiteY0" fmla="*/ 626057 h 702306"/>
                <a:gd name="connsiteX1" fmla="*/ 586740 w 4823460"/>
                <a:gd name="connsiteY1" fmla="*/ 618437 h 702306"/>
                <a:gd name="connsiteX2" fmla="*/ 693420 w 4823460"/>
                <a:gd name="connsiteY2" fmla="*/ 610817 h 702306"/>
                <a:gd name="connsiteX3" fmla="*/ 716280 w 4823460"/>
                <a:gd name="connsiteY3" fmla="*/ 603197 h 702306"/>
                <a:gd name="connsiteX4" fmla="*/ 746760 w 4823460"/>
                <a:gd name="connsiteY4" fmla="*/ 595577 h 702306"/>
                <a:gd name="connsiteX5" fmla="*/ 800100 w 4823460"/>
                <a:gd name="connsiteY5" fmla="*/ 587957 h 702306"/>
                <a:gd name="connsiteX6" fmla="*/ 868680 w 4823460"/>
                <a:gd name="connsiteY6" fmla="*/ 572717 h 702306"/>
                <a:gd name="connsiteX7" fmla="*/ 929640 w 4823460"/>
                <a:gd name="connsiteY7" fmla="*/ 565097 h 702306"/>
                <a:gd name="connsiteX8" fmla="*/ 1021080 w 4823460"/>
                <a:gd name="connsiteY8" fmla="*/ 549857 h 702306"/>
                <a:gd name="connsiteX9" fmla="*/ 1127760 w 4823460"/>
                <a:gd name="connsiteY9" fmla="*/ 534617 h 702306"/>
                <a:gd name="connsiteX10" fmla="*/ 1226820 w 4823460"/>
                <a:gd name="connsiteY10" fmla="*/ 519377 h 702306"/>
                <a:gd name="connsiteX11" fmla="*/ 1249680 w 4823460"/>
                <a:gd name="connsiteY11" fmla="*/ 511757 h 702306"/>
                <a:gd name="connsiteX12" fmla="*/ 1303020 w 4823460"/>
                <a:gd name="connsiteY12" fmla="*/ 504137 h 702306"/>
                <a:gd name="connsiteX13" fmla="*/ 1356360 w 4823460"/>
                <a:gd name="connsiteY13" fmla="*/ 488897 h 702306"/>
                <a:gd name="connsiteX14" fmla="*/ 1409700 w 4823460"/>
                <a:gd name="connsiteY14" fmla="*/ 466037 h 702306"/>
                <a:gd name="connsiteX15" fmla="*/ 1440180 w 4823460"/>
                <a:gd name="connsiteY15" fmla="*/ 458417 h 702306"/>
                <a:gd name="connsiteX16" fmla="*/ 1463040 w 4823460"/>
                <a:gd name="connsiteY16" fmla="*/ 450797 h 702306"/>
                <a:gd name="connsiteX17" fmla="*/ 1493520 w 4823460"/>
                <a:gd name="connsiteY17" fmla="*/ 443177 h 702306"/>
                <a:gd name="connsiteX18" fmla="*/ 1531620 w 4823460"/>
                <a:gd name="connsiteY18" fmla="*/ 427937 h 702306"/>
                <a:gd name="connsiteX19" fmla="*/ 1569720 w 4823460"/>
                <a:gd name="connsiteY19" fmla="*/ 420317 h 702306"/>
                <a:gd name="connsiteX20" fmla="*/ 1592580 w 4823460"/>
                <a:gd name="connsiteY20" fmla="*/ 412697 h 702306"/>
                <a:gd name="connsiteX21" fmla="*/ 1623060 w 4823460"/>
                <a:gd name="connsiteY21" fmla="*/ 405077 h 702306"/>
                <a:gd name="connsiteX22" fmla="*/ 1645920 w 4823460"/>
                <a:gd name="connsiteY22" fmla="*/ 397457 h 702306"/>
                <a:gd name="connsiteX23" fmla="*/ 1699260 w 4823460"/>
                <a:gd name="connsiteY23" fmla="*/ 389837 h 702306"/>
                <a:gd name="connsiteX24" fmla="*/ 1767840 w 4823460"/>
                <a:gd name="connsiteY24" fmla="*/ 359357 h 702306"/>
                <a:gd name="connsiteX25" fmla="*/ 1790700 w 4823460"/>
                <a:gd name="connsiteY25" fmla="*/ 344117 h 702306"/>
                <a:gd name="connsiteX26" fmla="*/ 1821180 w 4823460"/>
                <a:gd name="connsiteY26" fmla="*/ 336497 h 702306"/>
                <a:gd name="connsiteX27" fmla="*/ 1844040 w 4823460"/>
                <a:gd name="connsiteY27" fmla="*/ 328877 h 702306"/>
                <a:gd name="connsiteX28" fmla="*/ 1882140 w 4823460"/>
                <a:gd name="connsiteY28" fmla="*/ 313637 h 702306"/>
                <a:gd name="connsiteX29" fmla="*/ 1958340 w 4823460"/>
                <a:gd name="connsiteY29" fmla="*/ 283157 h 702306"/>
                <a:gd name="connsiteX30" fmla="*/ 2004060 w 4823460"/>
                <a:gd name="connsiteY30" fmla="*/ 252677 h 702306"/>
                <a:gd name="connsiteX31" fmla="*/ 2057400 w 4823460"/>
                <a:gd name="connsiteY31" fmla="*/ 237437 h 702306"/>
                <a:gd name="connsiteX32" fmla="*/ 2110740 w 4823460"/>
                <a:gd name="connsiteY32" fmla="*/ 222197 h 702306"/>
                <a:gd name="connsiteX33" fmla="*/ 2141220 w 4823460"/>
                <a:gd name="connsiteY33" fmla="*/ 206957 h 702306"/>
                <a:gd name="connsiteX34" fmla="*/ 2194560 w 4823460"/>
                <a:gd name="connsiteY34" fmla="*/ 184097 h 702306"/>
                <a:gd name="connsiteX35" fmla="*/ 2202180 w 4823460"/>
                <a:gd name="connsiteY35" fmla="*/ 161237 h 702306"/>
                <a:gd name="connsiteX36" fmla="*/ 2255520 w 4823460"/>
                <a:gd name="connsiteY36" fmla="*/ 145997 h 702306"/>
                <a:gd name="connsiteX37" fmla="*/ 2278380 w 4823460"/>
                <a:gd name="connsiteY37" fmla="*/ 130757 h 702306"/>
                <a:gd name="connsiteX38" fmla="*/ 2301240 w 4823460"/>
                <a:gd name="connsiteY38" fmla="*/ 123137 h 702306"/>
                <a:gd name="connsiteX39" fmla="*/ 2362200 w 4823460"/>
                <a:gd name="connsiteY39" fmla="*/ 92657 h 702306"/>
                <a:gd name="connsiteX40" fmla="*/ 2400300 w 4823460"/>
                <a:gd name="connsiteY40" fmla="*/ 54557 h 702306"/>
                <a:gd name="connsiteX41" fmla="*/ 2438400 w 4823460"/>
                <a:gd name="connsiteY41" fmla="*/ 24077 h 702306"/>
                <a:gd name="connsiteX42" fmla="*/ 2461260 w 4823460"/>
                <a:gd name="connsiteY42" fmla="*/ 8837 h 702306"/>
                <a:gd name="connsiteX43" fmla="*/ 2567940 w 4823460"/>
                <a:gd name="connsiteY43" fmla="*/ 8837 h 702306"/>
                <a:gd name="connsiteX44" fmla="*/ 2621280 w 4823460"/>
                <a:gd name="connsiteY44" fmla="*/ 39317 h 702306"/>
                <a:gd name="connsiteX45" fmla="*/ 2644140 w 4823460"/>
                <a:gd name="connsiteY45" fmla="*/ 69797 h 702306"/>
                <a:gd name="connsiteX46" fmla="*/ 2667000 w 4823460"/>
                <a:gd name="connsiteY46" fmla="*/ 85037 h 702306"/>
                <a:gd name="connsiteX47" fmla="*/ 2735580 w 4823460"/>
                <a:gd name="connsiteY47" fmla="*/ 138377 h 702306"/>
                <a:gd name="connsiteX48" fmla="*/ 2773680 w 4823460"/>
                <a:gd name="connsiteY48" fmla="*/ 145997 h 702306"/>
                <a:gd name="connsiteX49" fmla="*/ 2819400 w 4823460"/>
                <a:gd name="connsiteY49" fmla="*/ 176477 h 702306"/>
                <a:gd name="connsiteX50" fmla="*/ 2842260 w 4823460"/>
                <a:gd name="connsiteY50" fmla="*/ 191717 h 702306"/>
                <a:gd name="connsiteX51" fmla="*/ 2872740 w 4823460"/>
                <a:gd name="connsiteY51" fmla="*/ 199337 h 702306"/>
                <a:gd name="connsiteX52" fmla="*/ 2895600 w 4823460"/>
                <a:gd name="connsiteY52" fmla="*/ 214577 h 702306"/>
                <a:gd name="connsiteX53" fmla="*/ 2926080 w 4823460"/>
                <a:gd name="connsiteY53" fmla="*/ 222197 h 702306"/>
                <a:gd name="connsiteX54" fmla="*/ 2948940 w 4823460"/>
                <a:gd name="connsiteY54" fmla="*/ 229817 h 702306"/>
                <a:gd name="connsiteX55" fmla="*/ 2979420 w 4823460"/>
                <a:gd name="connsiteY55" fmla="*/ 237437 h 702306"/>
                <a:gd name="connsiteX56" fmla="*/ 3002280 w 4823460"/>
                <a:gd name="connsiteY56" fmla="*/ 245057 h 702306"/>
                <a:gd name="connsiteX57" fmla="*/ 3032760 w 4823460"/>
                <a:gd name="connsiteY57" fmla="*/ 252677 h 702306"/>
                <a:gd name="connsiteX58" fmla="*/ 3070860 w 4823460"/>
                <a:gd name="connsiteY58" fmla="*/ 267917 h 702306"/>
                <a:gd name="connsiteX59" fmla="*/ 3093720 w 4823460"/>
                <a:gd name="connsiteY59" fmla="*/ 275537 h 702306"/>
                <a:gd name="connsiteX60" fmla="*/ 3116580 w 4823460"/>
                <a:gd name="connsiteY60" fmla="*/ 290777 h 702306"/>
                <a:gd name="connsiteX61" fmla="*/ 3139440 w 4823460"/>
                <a:gd name="connsiteY61" fmla="*/ 298397 h 702306"/>
                <a:gd name="connsiteX62" fmla="*/ 3162300 w 4823460"/>
                <a:gd name="connsiteY62" fmla="*/ 321257 h 702306"/>
                <a:gd name="connsiteX63" fmla="*/ 3192780 w 4823460"/>
                <a:gd name="connsiteY63" fmla="*/ 336497 h 702306"/>
                <a:gd name="connsiteX64" fmla="*/ 3215640 w 4823460"/>
                <a:gd name="connsiteY64" fmla="*/ 351737 h 702306"/>
                <a:gd name="connsiteX65" fmla="*/ 3276600 w 4823460"/>
                <a:gd name="connsiteY65" fmla="*/ 382217 h 702306"/>
                <a:gd name="connsiteX66" fmla="*/ 3299460 w 4823460"/>
                <a:gd name="connsiteY66" fmla="*/ 397457 h 702306"/>
                <a:gd name="connsiteX67" fmla="*/ 3360420 w 4823460"/>
                <a:gd name="connsiteY67" fmla="*/ 405077 h 702306"/>
                <a:gd name="connsiteX68" fmla="*/ 3383280 w 4823460"/>
                <a:gd name="connsiteY68" fmla="*/ 420317 h 702306"/>
                <a:gd name="connsiteX69" fmla="*/ 3436620 w 4823460"/>
                <a:gd name="connsiteY69" fmla="*/ 435557 h 702306"/>
                <a:gd name="connsiteX70" fmla="*/ 3482340 w 4823460"/>
                <a:gd name="connsiteY70" fmla="*/ 466037 h 702306"/>
                <a:gd name="connsiteX71" fmla="*/ 3512820 w 4823460"/>
                <a:gd name="connsiteY71" fmla="*/ 473657 h 702306"/>
                <a:gd name="connsiteX72" fmla="*/ 3634740 w 4823460"/>
                <a:gd name="connsiteY72" fmla="*/ 488897 h 702306"/>
                <a:gd name="connsiteX73" fmla="*/ 3733800 w 4823460"/>
                <a:gd name="connsiteY73" fmla="*/ 504137 h 702306"/>
                <a:gd name="connsiteX74" fmla="*/ 3756660 w 4823460"/>
                <a:gd name="connsiteY74" fmla="*/ 511757 h 702306"/>
                <a:gd name="connsiteX75" fmla="*/ 3802380 w 4823460"/>
                <a:gd name="connsiteY75" fmla="*/ 519377 h 702306"/>
                <a:gd name="connsiteX76" fmla="*/ 3855720 w 4823460"/>
                <a:gd name="connsiteY76" fmla="*/ 534617 h 702306"/>
                <a:gd name="connsiteX77" fmla="*/ 3878580 w 4823460"/>
                <a:gd name="connsiteY77" fmla="*/ 542237 h 702306"/>
                <a:gd name="connsiteX78" fmla="*/ 3977640 w 4823460"/>
                <a:gd name="connsiteY78" fmla="*/ 557477 h 702306"/>
                <a:gd name="connsiteX79" fmla="*/ 4114800 w 4823460"/>
                <a:gd name="connsiteY79" fmla="*/ 580337 h 702306"/>
                <a:gd name="connsiteX80" fmla="*/ 4160520 w 4823460"/>
                <a:gd name="connsiteY80" fmla="*/ 595577 h 702306"/>
                <a:gd name="connsiteX81" fmla="*/ 4267200 w 4823460"/>
                <a:gd name="connsiteY81" fmla="*/ 618437 h 702306"/>
                <a:gd name="connsiteX82" fmla="*/ 4312920 w 4823460"/>
                <a:gd name="connsiteY82" fmla="*/ 633677 h 702306"/>
                <a:gd name="connsiteX83" fmla="*/ 4411980 w 4823460"/>
                <a:gd name="connsiteY83" fmla="*/ 648917 h 702306"/>
                <a:gd name="connsiteX84" fmla="*/ 4442460 w 4823460"/>
                <a:gd name="connsiteY84" fmla="*/ 656537 h 702306"/>
                <a:gd name="connsiteX85" fmla="*/ 4526280 w 4823460"/>
                <a:gd name="connsiteY85" fmla="*/ 687017 h 702306"/>
                <a:gd name="connsiteX86" fmla="*/ 4823460 w 4823460"/>
                <a:gd name="connsiteY86" fmla="*/ 694637 h 70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823460" h="702306">
                  <a:moveTo>
                    <a:pt x="0" y="626057"/>
                  </a:moveTo>
                  <a:lnTo>
                    <a:pt x="586740" y="618437"/>
                  </a:lnTo>
                  <a:cubicBezTo>
                    <a:pt x="622382" y="617654"/>
                    <a:pt x="658014" y="614982"/>
                    <a:pt x="693420" y="610817"/>
                  </a:cubicBezTo>
                  <a:cubicBezTo>
                    <a:pt x="701397" y="609879"/>
                    <a:pt x="708557" y="605404"/>
                    <a:pt x="716280" y="603197"/>
                  </a:cubicBezTo>
                  <a:cubicBezTo>
                    <a:pt x="726350" y="600320"/>
                    <a:pt x="736456" y="597450"/>
                    <a:pt x="746760" y="595577"/>
                  </a:cubicBezTo>
                  <a:cubicBezTo>
                    <a:pt x="764431" y="592364"/>
                    <a:pt x="782447" y="591267"/>
                    <a:pt x="800100" y="587957"/>
                  </a:cubicBezTo>
                  <a:cubicBezTo>
                    <a:pt x="823117" y="583641"/>
                    <a:pt x="845619" y="576787"/>
                    <a:pt x="868680" y="572717"/>
                  </a:cubicBezTo>
                  <a:cubicBezTo>
                    <a:pt x="888847" y="569158"/>
                    <a:pt x="909388" y="568135"/>
                    <a:pt x="929640" y="565097"/>
                  </a:cubicBezTo>
                  <a:cubicBezTo>
                    <a:pt x="960199" y="560513"/>
                    <a:pt x="1021080" y="549857"/>
                    <a:pt x="1021080" y="549857"/>
                  </a:cubicBezTo>
                  <a:cubicBezTo>
                    <a:pt x="1072210" y="532814"/>
                    <a:pt x="1030162" y="544890"/>
                    <a:pt x="1127760" y="534617"/>
                  </a:cubicBezTo>
                  <a:cubicBezTo>
                    <a:pt x="1159727" y="531252"/>
                    <a:pt x="1195104" y="527306"/>
                    <a:pt x="1226820" y="519377"/>
                  </a:cubicBezTo>
                  <a:cubicBezTo>
                    <a:pt x="1234612" y="517429"/>
                    <a:pt x="1241804" y="513332"/>
                    <a:pt x="1249680" y="511757"/>
                  </a:cubicBezTo>
                  <a:cubicBezTo>
                    <a:pt x="1267292" y="508235"/>
                    <a:pt x="1285349" y="507350"/>
                    <a:pt x="1303020" y="504137"/>
                  </a:cubicBezTo>
                  <a:cubicBezTo>
                    <a:pt x="1314213" y="502102"/>
                    <a:pt x="1344333" y="494051"/>
                    <a:pt x="1356360" y="488897"/>
                  </a:cubicBezTo>
                  <a:cubicBezTo>
                    <a:pt x="1397000" y="471480"/>
                    <a:pt x="1373959" y="476249"/>
                    <a:pt x="1409700" y="466037"/>
                  </a:cubicBezTo>
                  <a:cubicBezTo>
                    <a:pt x="1419770" y="463160"/>
                    <a:pt x="1430110" y="461294"/>
                    <a:pt x="1440180" y="458417"/>
                  </a:cubicBezTo>
                  <a:cubicBezTo>
                    <a:pt x="1447903" y="456210"/>
                    <a:pt x="1455317" y="453004"/>
                    <a:pt x="1463040" y="450797"/>
                  </a:cubicBezTo>
                  <a:cubicBezTo>
                    <a:pt x="1473110" y="447920"/>
                    <a:pt x="1483585" y="446489"/>
                    <a:pt x="1493520" y="443177"/>
                  </a:cubicBezTo>
                  <a:cubicBezTo>
                    <a:pt x="1506496" y="438852"/>
                    <a:pt x="1518519" y="431867"/>
                    <a:pt x="1531620" y="427937"/>
                  </a:cubicBezTo>
                  <a:cubicBezTo>
                    <a:pt x="1544025" y="424215"/>
                    <a:pt x="1557155" y="423458"/>
                    <a:pt x="1569720" y="420317"/>
                  </a:cubicBezTo>
                  <a:cubicBezTo>
                    <a:pt x="1577512" y="418369"/>
                    <a:pt x="1584857" y="414904"/>
                    <a:pt x="1592580" y="412697"/>
                  </a:cubicBezTo>
                  <a:cubicBezTo>
                    <a:pt x="1602650" y="409820"/>
                    <a:pt x="1612990" y="407954"/>
                    <a:pt x="1623060" y="405077"/>
                  </a:cubicBezTo>
                  <a:cubicBezTo>
                    <a:pt x="1630783" y="402870"/>
                    <a:pt x="1638044" y="399032"/>
                    <a:pt x="1645920" y="397457"/>
                  </a:cubicBezTo>
                  <a:cubicBezTo>
                    <a:pt x="1663532" y="393935"/>
                    <a:pt x="1681480" y="392377"/>
                    <a:pt x="1699260" y="389837"/>
                  </a:cubicBezTo>
                  <a:cubicBezTo>
                    <a:pt x="1742871" y="346226"/>
                    <a:pt x="1697403" y="382836"/>
                    <a:pt x="1767840" y="359357"/>
                  </a:cubicBezTo>
                  <a:cubicBezTo>
                    <a:pt x="1776528" y="356461"/>
                    <a:pt x="1782282" y="347725"/>
                    <a:pt x="1790700" y="344117"/>
                  </a:cubicBezTo>
                  <a:cubicBezTo>
                    <a:pt x="1800326" y="339992"/>
                    <a:pt x="1811110" y="339374"/>
                    <a:pt x="1821180" y="336497"/>
                  </a:cubicBezTo>
                  <a:cubicBezTo>
                    <a:pt x="1828903" y="334290"/>
                    <a:pt x="1836519" y="331697"/>
                    <a:pt x="1844040" y="328877"/>
                  </a:cubicBezTo>
                  <a:cubicBezTo>
                    <a:pt x="1856847" y="324074"/>
                    <a:pt x="1869285" y="318311"/>
                    <a:pt x="1882140" y="313637"/>
                  </a:cubicBezTo>
                  <a:cubicBezTo>
                    <a:pt x="1919046" y="300217"/>
                    <a:pt x="1927344" y="301754"/>
                    <a:pt x="1958340" y="283157"/>
                  </a:cubicBezTo>
                  <a:cubicBezTo>
                    <a:pt x="1974046" y="273733"/>
                    <a:pt x="1986291" y="257119"/>
                    <a:pt x="2004060" y="252677"/>
                  </a:cubicBezTo>
                  <a:cubicBezTo>
                    <a:pt x="2099345" y="228856"/>
                    <a:pt x="1980878" y="259301"/>
                    <a:pt x="2057400" y="237437"/>
                  </a:cubicBezTo>
                  <a:cubicBezTo>
                    <a:pt x="2076734" y="231913"/>
                    <a:pt x="2092470" y="230027"/>
                    <a:pt x="2110740" y="222197"/>
                  </a:cubicBezTo>
                  <a:cubicBezTo>
                    <a:pt x="2121181" y="217722"/>
                    <a:pt x="2130779" y="211432"/>
                    <a:pt x="2141220" y="206957"/>
                  </a:cubicBezTo>
                  <a:cubicBezTo>
                    <a:pt x="2219705" y="173321"/>
                    <a:pt x="2093471" y="234642"/>
                    <a:pt x="2194560" y="184097"/>
                  </a:cubicBezTo>
                  <a:cubicBezTo>
                    <a:pt x="2197100" y="176477"/>
                    <a:pt x="2196500" y="166917"/>
                    <a:pt x="2202180" y="161237"/>
                  </a:cubicBezTo>
                  <a:cubicBezTo>
                    <a:pt x="2205824" y="157593"/>
                    <a:pt x="2255256" y="146063"/>
                    <a:pt x="2255520" y="145997"/>
                  </a:cubicBezTo>
                  <a:cubicBezTo>
                    <a:pt x="2263140" y="140917"/>
                    <a:pt x="2270189" y="134853"/>
                    <a:pt x="2278380" y="130757"/>
                  </a:cubicBezTo>
                  <a:cubicBezTo>
                    <a:pt x="2285564" y="127165"/>
                    <a:pt x="2294557" y="127592"/>
                    <a:pt x="2301240" y="123137"/>
                  </a:cubicBezTo>
                  <a:cubicBezTo>
                    <a:pt x="2356128" y="86545"/>
                    <a:pt x="2286047" y="107888"/>
                    <a:pt x="2362200" y="92657"/>
                  </a:cubicBezTo>
                  <a:cubicBezTo>
                    <a:pt x="2402840" y="31697"/>
                    <a:pt x="2349500" y="105357"/>
                    <a:pt x="2400300" y="54557"/>
                  </a:cubicBezTo>
                  <a:cubicBezTo>
                    <a:pt x="2434767" y="20090"/>
                    <a:pt x="2393896" y="38912"/>
                    <a:pt x="2438400" y="24077"/>
                  </a:cubicBezTo>
                  <a:cubicBezTo>
                    <a:pt x="2446020" y="18997"/>
                    <a:pt x="2453069" y="12933"/>
                    <a:pt x="2461260" y="8837"/>
                  </a:cubicBezTo>
                  <a:cubicBezTo>
                    <a:pt x="2496781" y="-8923"/>
                    <a:pt x="2524862" y="4921"/>
                    <a:pt x="2567940" y="8837"/>
                  </a:cubicBezTo>
                  <a:cubicBezTo>
                    <a:pt x="2594095" y="17555"/>
                    <a:pt x="2598214" y="16251"/>
                    <a:pt x="2621280" y="39317"/>
                  </a:cubicBezTo>
                  <a:cubicBezTo>
                    <a:pt x="2630260" y="48297"/>
                    <a:pt x="2635160" y="60817"/>
                    <a:pt x="2644140" y="69797"/>
                  </a:cubicBezTo>
                  <a:cubicBezTo>
                    <a:pt x="2650616" y="76273"/>
                    <a:pt x="2659965" y="79174"/>
                    <a:pt x="2667000" y="85037"/>
                  </a:cubicBezTo>
                  <a:cubicBezTo>
                    <a:pt x="2688528" y="102977"/>
                    <a:pt x="2705171" y="132295"/>
                    <a:pt x="2735580" y="138377"/>
                  </a:cubicBezTo>
                  <a:lnTo>
                    <a:pt x="2773680" y="145997"/>
                  </a:lnTo>
                  <a:lnTo>
                    <a:pt x="2819400" y="176477"/>
                  </a:lnTo>
                  <a:cubicBezTo>
                    <a:pt x="2827020" y="181557"/>
                    <a:pt x="2833375" y="189496"/>
                    <a:pt x="2842260" y="191717"/>
                  </a:cubicBezTo>
                  <a:lnTo>
                    <a:pt x="2872740" y="199337"/>
                  </a:lnTo>
                  <a:cubicBezTo>
                    <a:pt x="2880360" y="204417"/>
                    <a:pt x="2887182" y="210969"/>
                    <a:pt x="2895600" y="214577"/>
                  </a:cubicBezTo>
                  <a:cubicBezTo>
                    <a:pt x="2905226" y="218702"/>
                    <a:pt x="2916010" y="219320"/>
                    <a:pt x="2926080" y="222197"/>
                  </a:cubicBezTo>
                  <a:cubicBezTo>
                    <a:pt x="2933803" y="224404"/>
                    <a:pt x="2941217" y="227610"/>
                    <a:pt x="2948940" y="229817"/>
                  </a:cubicBezTo>
                  <a:cubicBezTo>
                    <a:pt x="2959010" y="232694"/>
                    <a:pt x="2969350" y="234560"/>
                    <a:pt x="2979420" y="237437"/>
                  </a:cubicBezTo>
                  <a:cubicBezTo>
                    <a:pt x="2987143" y="239644"/>
                    <a:pt x="2994557" y="242850"/>
                    <a:pt x="3002280" y="245057"/>
                  </a:cubicBezTo>
                  <a:cubicBezTo>
                    <a:pt x="3012350" y="247934"/>
                    <a:pt x="3022825" y="249365"/>
                    <a:pt x="3032760" y="252677"/>
                  </a:cubicBezTo>
                  <a:cubicBezTo>
                    <a:pt x="3045736" y="257002"/>
                    <a:pt x="3058053" y="263114"/>
                    <a:pt x="3070860" y="267917"/>
                  </a:cubicBezTo>
                  <a:cubicBezTo>
                    <a:pt x="3078381" y="270737"/>
                    <a:pt x="3086100" y="272997"/>
                    <a:pt x="3093720" y="275537"/>
                  </a:cubicBezTo>
                  <a:cubicBezTo>
                    <a:pt x="3101340" y="280617"/>
                    <a:pt x="3108389" y="286681"/>
                    <a:pt x="3116580" y="290777"/>
                  </a:cubicBezTo>
                  <a:cubicBezTo>
                    <a:pt x="3123764" y="294369"/>
                    <a:pt x="3132757" y="293942"/>
                    <a:pt x="3139440" y="298397"/>
                  </a:cubicBezTo>
                  <a:cubicBezTo>
                    <a:pt x="3148406" y="304375"/>
                    <a:pt x="3153531" y="314993"/>
                    <a:pt x="3162300" y="321257"/>
                  </a:cubicBezTo>
                  <a:cubicBezTo>
                    <a:pt x="3171543" y="327859"/>
                    <a:pt x="3182917" y="330861"/>
                    <a:pt x="3192780" y="336497"/>
                  </a:cubicBezTo>
                  <a:cubicBezTo>
                    <a:pt x="3200731" y="341041"/>
                    <a:pt x="3207600" y="347352"/>
                    <a:pt x="3215640" y="351737"/>
                  </a:cubicBezTo>
                  <a:cubicBezTo>
                    <a:pt x="3235584" y="362616"/>
                    <a:pt x="3257697" y="369615"/>
                    <a:pt x="3276600" y="382217"/>
                  </a:cubicBezTo>
                  <a:cubicBezTo>
                    <a:pt x="3284220" y="387297"/>
                    <a:pt x="3290625" y="395047"/>
                    <a:pt x="3299460" y="397457"/>
                  </a:cubicBezTo>
                  <a:cubicBezTo>
                    <a:pt x="3319217" y="402845"/>
                    <a:pt x="3340100" y="402537"/>
                    <a:pt x="3360420" y="405077"/>
                  </a:cubicBezTo>
                  <a:cubicBezTo>
                    <a:pt x="3368040" y="410157"/>
                    <a:pt x="3375089" y="416221"/>
                    <a:pt x="3383280" y="420317"/>
                  </a:cubicBezTo>
                  <a:cubicBezTo>
                    <a:pt x="3394212" y="425783"/>
                    <a:pt x="3426854" y="433116"/>
                    <a:pt x="3436620" y="435557"/>
                  </a:cubicBezTo>
                  <a:lnTo>
                    <a:pt x="3482340" y="466037"/>
                  </a:lnTo>
                  <a:cubicBezTo>
                    <a:pt x="3491054" y="471846"/>
                    <a:pt x="3502597" y="471385"/>
                    <a:pt x="3512820" y="473657"/>
                  </a:cubicBezTo>
                  <a:cubicBezTo>
                    <a:pt x="3567327" y="485770"/>
                    <a:pt x="3562073" y="482291"/>
                    <a:pt x="3634740" y="488897"/>
                  </a:cubicBezTo>
                  <a:cubicBezTo>
                    <a:pt x="3689764" y="507238"/>
                    <a:pt x="3624350" y="487299"/>
                    <a:pt x="3733800" y="504137"/>
                  </a:cubicBezTo>
                  <a:cubicBezTo>
                    <a:pt x="3741739" y="505358"/>
                    <a:pt x="3748819" y="510015"/>
                    <a:pt x="3756660" y="511757"/>
                  </a:cubicBezTo>
                  <a:cubicBezTo>
                    <a:pt x="3771742" y="515109"/>
                    <a:pt x="3787140" y="516837"/>
                    <a:pt x="3802380" y="519377"/>
                  </a:cubicBezTo>
                  <a:cubicBezTo>
                    <a:pt x="3857190" y="537647"/>
                    <a:pt x="3788743" y="515481"/>
                    <a:pt x="3855720" y="534617"/>
                  </a:cubicBezTo>
                  <a:cubicBezTo>
                    <a:pt x="3863443" y="536824"/>
                    <a:pt x="3870788" y="540289"/>
                    <a:pt x="3878580" y="542237"/>
                  </a:cubicBezTo>
                  <a:cubicBezTo>
                    <a:pt x="3913488" y="550964"/>
                    <a:pt x="3940625" y="552850"/>
                    <a:pt x="3977640" y="557477"/>
                  </a:cubicBezTo>
                  <a:cubicBezTo>
                    <a:pt x="4052376" y="582389"/>
                    <a:pt x="4007351" y="571383"/>
                    <a:pt x="4114800" y="580337"/>
                  </a:cubicBezTo>
                  <a:cubicBezTo>
                    <a:pt x="4130040" y="585417"/>
                    <a:pt x="4144674" y="592936"/>
                    <a:pt x="4160520" y="595577"/>
                  </a:cubicBezTo>
                  <a:cubicBezTo>
                    <a:pt x="4226900" y="606640"/>
                    <a:pt x="4191251" y="599450"/>
                    <a:pt x="4267200" y="618437"/>
                  </a:cubicBezTo>
                  <a:cubicBezTo>
                    <a:pt x="4282785" y="622333"/>
                    <a:pt x="4297017" y="631405"/>
                    <a:pt x="4312920" y="633677"/>
                  </a:cubicBezTo>
                  <a:cubicBezTo>
                    <a:pt x="4338538" y="637337"/>
                    <a:pt x="4385548" y="643631"/>
                    <a:pt x="4411980" y="648917"/>
                  </a:cubicBezTo>
                  <a:cubicBezTo>
                    <a:pt x="4422249" y="650971"/>
                    <a:pt x="4432300" y="653997"/>
                    <a:pt x="4442460" y="656537"/>
                  </a:cubicBezTo>
                  <a:cubicBezTo>
                    <a:pt x="4482748" y="683395"/>
                    <a:pt x="4456435" y="669556"/>
                    <a:pt x="4526280" y="687017"/>
                  </a:cubicBezTo>
                  <a:cubicBezTo>
                    <a:pt x="4643006" y="716198"/>
                    <a:pt x="4546287" y="694637"/>
                    <a:pt x="4823460" y="694637"/>
                  </a:cubicBezTo>
                </a:path>
              </a:pathLst>
            </a:cu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자유형 19"/>
          <p:cNvSpPr/>
          <p:nvPr/>
        </p:nvSpPr>
        <p:spPr>
          <a:xfrm>
            <a:off x="1475656" y="3602177"/>
            <a:ext cx="4215283" cy="1627023"/>
          </a:xfrm>
          <a:custGeom>
            <a:avLst/>
            <a:gdLst>
              <a:gd name="connsiteX0" fmla="*/ 0 w 3848737"/>
              <a:gd name="connsiteY0" fmla="*/ 1383800 h 1780040"/>
              <a:gd name="connsiteX1" fmla="*/ 190500 w 3848737"/>
              <a:gd name="connsiteY1" fmla="*/ 1368560 h 1780040"/>
              <a:gd name="connsiteX2" fmla="*/ 266700 w 3848737"/>
              <a:gd name="connsiteY2" fmla="*/ 1345700 h 1780040"/>
              <a:gd name="connsiteX3" fmla="*/ 350520 w 3848737"/>
              <a:gd name="connsiteY3" fmla="*/ 1338080 h 1780040"/>
              <a:gd name="connsiteX4" fmla="*/ 518160 w 3848737"/>
              <a:gd name="connsiteY4" fmla="*/ 1330460 h 1780040"/>
              <a:gd name="connsiteX5" fmla="*/ 647700 w 3848737"/>
              <a:gd name="connsiteY5" fmla="*/ 1322840 h 1780040"/>
              <a:gd name="connsiteX6" fmla="*/ 670560 w 3848737"/>
              <a:gd name="connsiteY6" fmla="*/ 1315220 h 1780040"/>
              <a:gd name="connsiteX7" fmla="*/ 701040 w 3848737"/>
              <a:gd name="connsiteY7" fmla="*/ 1299980 h 1780040"/>
              <a:gd name="connsiteX8" fmla="*/ 754380 w 3848737"/>
              <a:gd name="connsiteY8" fmla="*/ 1292360 h 1780040"/>
              <a:gd name="connsiteX9" fmla="*/ 830580 w 3848737"/>
              <a:gd name="connsiteY9" fmla="*/ 1261880 h 1780040"/>
              <a:gd name="connsiteX10" fmla="*/ 922020 w 3848737"/>
              <a:gd name="connsiteY10" fmla="*/ 1239020 h 1780040"/>
              <a:gd name="connsiteX11" fmla="*/ 982980 w 3848737"/>
              <a:gd name="connsiteY11" fmla="*/ 1223780 h 1780040"/>
              <a:gd name="connsiteX12" fmla="*/ 1028700 w 3848737"/>
              <a:gd name="connsiteY12" fmla="*/ 1208540 h 1780040"/>
              <a:gd name="connsiteX13" fmla="*/ 1051560 w 3848737"/>
              <a:gd name="connsiteY13" fmla="*/ 1200920 h 1780040"/>
              <a:gd name="connsiteX14" fmla="*/ 1074420 w 3848737"/>
              <a:gd name="connsiteY14" fmla="*/ 1185680 h 1780040"/>
              <a:gd name="connsiteX15" fmla="*/ 1097280 w 3848737"/>
              <a:gd name="connsiteY15" fmla="*/ 1162820 h 1780040"/>
              <a:gd name="connsiteX16" fmla="*/ 1135380 w 3848737"/>
              <a:gd name="connsiteY16" fmla="*/ 1155200 h 1780040"/>
              <a:gd name="connsiteX17" fmla="*/ 1158240 w 3848737"/>
              <a:gd name="connsiteY17" fmla="*/ 1139960 h 1780040"/>
              <a:gd name="connsiteX18" fmla="*/ 1196340 w 3848737"/>
              <a:gd name="connsiteY18" fmla="*/ 1132340 h 1780040"/>
              <a:gd name="connsiteX19" fmla="*/ 1249680 w 3848737"/>
              <a:gd name="connsiteY19" fmla="*/ 1117100 h 1780040"/>
              <a:gd name="connsiteX20" fmla="*/ 1310640 w 3848737"/>
              <a:gd name="connsiteY20" fmla="*/ 1101860 h 1780040"/>
              <a:gd name="connsiteX21" fmla="*/ 1333500 w 3848737"/>
              <a:gd name="connsiteY21" fmla="*/ 1086620 h 1780040"/>
              <a:gd name="connsiteX22" fmla="*/ 1379220 w 3848737"/>
              <a:gd name="connsiteY22" fmla="*/ 1079000 h 1780040"/>
              <a:gd name="connsiteX23" fmla="*/ 1402080 w 3848737"/>
              <a:gd name="connsiteY23" fmla="*/ 1071380 h 1780040"/>
              <a:gd name="connsiteX24" fmla="*/ 1424940 w 3848737"/>
              <a:gd name="connsiteY24" fmla="*/ 1056140 h 1780040"/>
              <a:gd name="connsiteX25" fmla="*/ 1478280 w 3848737"/>
              <a:gd name="connsiteY25" fmla="*/ 1040900 h 1780040"/>
              <a:gd name="connsiteX26" fmla="*/ 1554480 w 3848737"/>
              <a:gd name="connsiteY26" fmla="*/ 995180 h 1780040"/>
              <a:gd name="connsiteX27" fmla="*/ 1600200 w 3848737"/>
              <a:gd name="connsiteY27" fmla="*/ 979940 h 1780040"/>
              <a:gd name="connsiteX28" fmla="*/ 1623060 w 3848737"/>
              <a:gd name="connsiteY28" fmla="*/ 964700 h 1780040"/>
              <a:gd name="connsiteX29" fmla="*/ 1645920 w 3848737"/>
              <a:gd name="connsiteY29" fmla="*/ 957080 h 1780040"/>
              <a:gd name="connsiteX30" fmla="*/ 1676400 w 3848737"/>
              <a:gd name="connsiteY30" fmla="*/ 941840 h 1780040"/>
              <a:gd name="connsiteX31" fmla="*/ 1714500 w 3848737"/>
              <a:gd name="connsiteY31" fmla="*/ 918980 h 1780040"/>
              <a:gd name="connsiteX32" fmla="*/ 1744980 w 3848737"/>
              <a:gd name="connsiteY32" fmla="*/ 911360 h 1780040"/>
              <a:gd name="connsiteX33" fmla="*/ 1798320 w 3848737"/>
              <a:gd name="connsiteY33" fmla="*/ 880880 h 1780040"/>
              <a:gd name="connsiteX34" fmla="*/ 1828800 w 3848737"/>
              <a:gd name="connsiteY34" fmla="*/ 865640 h 1780040"/>
              <a:gd name="connsiteX35" fmla="*/ 1882140 w 3848737"/>
              <a:gd name="connsiteY35" fmla="*/ 819920 h 1780040"/>
              <a:gd name="connsiteX36" fmla="*/ 1943100 w 3848737"/>
              <a:gd name="connsiteY36" fmla="*/ 789440 h 1780040"/>
              <a:gd name="connsiteX37" fmla="*/ 1988820 w 3848737"/>
              <a:gd name="connsiteY37" fmla="*/ 766580 h 1780040"/>
              <a:gd name="connsiteX38" fmla="*/ 2034540 w 3848737"/>
              <a:gd name="connsiteY38" fmla="*/ 728480 h 1780040"/>
              <a:gd name="connsiteX39" fmla="*/ 2057400 w 3848737"/>
              <a:gd name="connsiteY39" fmla="*/ 713240 h 1780040"/>
              <a:gd name="connsiteX40" fmla="*/ 2072640 w 3848737"/>
              <a:gd name="connsiteY40" fmla="*/ 690380 h 1780040"/>
              <a:gd name="connsiteX41" fmla="*/ 2095500 w 3848737"/>
              <a:gd name="connsiteY41" fmla="*/ 682760 h 1780040"/>
              <a:gd name="connsiteX42" fmla="*/ 2118360 w 3848737"/>
              <a:gd name="connsiteY42" fmla="*/ 667520 h 1780040"/>
              <a:gd name="connsiteX43" fmla="*/ 2156460 w 3848737"/>
              <a:gd name="connsiteY43" fmla="*/ 629420 h 1780040"/>
              <a:gd name="connsiteX44" fmla="*/ 2209800 w 3848737"/>
              <a:gd name="connsiteY44" fmla="*/ 598940 h 1780040"/>
              <a:gd name="connsiteX45" fmla="*/ 2232660 w 3848737"/>
              <a:gd name="connsiteY45" fmla="*/ 568460 h 1780040"/>
              <a:gd name="connsiteX46" fmla="*/ 2255520 w 3848737"/>
              <a:gd name="connsiteY46" fmla="*/ 545600 h 1780040"/>
              <a:gd name="connsiteX47" fmla="*/ 2270760 w 3848737"/>
              <a:gd name="connsiteY47" fmla="*/ 522740 h 1780040"/>
              <a:gd name="connsiteX48" fmla="*/ 2316480 w 3848737"/>
              <a:gd name="connsiteY48" fmla="*/ 477020 h 1780040"/>
              <a:gd name="connsiteX49" fmla="*/ 2339340 w 3848737"/>
              <a:gd name="connsiteY49" fmla="*/ 454160 h 1780040"/>
              <a:gd name="connsiteX50" fmla="*/ 2362200 w 3848737"/>
              <a:gd name="connsiteY50" fmla="*/ 408440 h 1780040"/>
              <a:gd name="connsiteX51" fmla="*/ 2385060 w 3848737"/>
              <a:gd name="connsiteY51" fmla="*/ 385580 h 1780040"/>
              <a:gd name="connsiteX52" fmla="*/ 2430780 w 3848737"/>
              <a:gd name="connsiteY52" fmla="*/ 324620 h 1780040"/>
              <a:gd name="connsiteX53" fmla="*/ 2453640 w 3848737"/>
              <a:gd name="connsiteY53" fmla="*/ 271280 h 1780040"/>
              <a:gd name="connsiteX54" fmla="*/ 2484120 w 3848737"/>
              <a:gd name="connsiteY54" fmla="*/ 225560 h 1780040"/>
              <a:gd name="connsiteX55" fmla="*/ 2506980 w 3848737"/>
              <a:gd name="connsiteY55" fmla="*/ 202700 h 1780040"/>
              <a:gd name="connsiteX56" fmla="*/ 2545080 w 3848737"/>
              <a:gd name="connsiteY56" fmla="*/ 141740 h 1780040"/>
              <a:gd name="connsiteX57" fmla="*/ 2552700 w 3848737"/>
              <a:gd name="connsiteY57" fmla="*/ 111260 h 1780040"/>
              <a:gd name="connsiteX58" fmla="*/ 2606040 w 3848737"/>
              <a:gd name="connsiteY58" fmla="*/ 50300 h 1780040"/>
              <a:gd name="connsiteX59" fmla="*/ 2750820 w 3848737"/>
              <a:gd name="connsiteY59" fmla="*/ 27440 h 1780040"/>
              <a:gd name="connsiteX60" fmla="*/ 2781300 w 3848737"/>
              <a:gd name="connsiteY60" fmla="*/ 73160 h 1780040"/>
              <a:gd name="connsiteX61" fmla="*/ 2804160 w 3848737"/>
              <a:gd name="connsiteY61" fmla="*/ 118880 h 1780040"/>
              <a:gd name="connsiteX62" fmla="*/ 2834640 w 3848737"/>
              <a:gd name="connsiteY62" fmla="*/ 164600 h 1780040"/>
              <a:gd name="connsiteX63" fmla="*/ 2849880 w 3848737"/>
              <a:gd name="connsiteY63" fmla="*/ 187460 h 1780040"/>
              <a:gd name="connsiteX64" fmla="*/ 2865120 w 3848737"/>
              <a:gd name="connsiteY64" fmla="*/ 217940 h 1780040"/>
              <a:gd name="connsiteX65" fmla="*/ 2880360 w 3848737"/>
              <a:gd name="connsiteY65" fmla="*/ 240800 h 1780040"/>
              <a:gd name="connsiteX66" fmla="*/ 2887980 w 3848737"/>
              <a:gd name="connsiteY66" fmla="*/ 263660 h 1780040"/>
              <a:gd name="connsiteX67" fmla="*/ 2910840 w 3848737"/>
              <a:gd name="connsiteY67" fmla="*/ 294140 h 1780040"/>
              <a:gd name="connsiteX68" fmla="*/ 2933700 w 3848737"/>
              <a:gd name="connsiteY68" fmla="*/ 362720 h 1780040"/>
              <a:gd name="connsiteX69" fmla="*/ 2956560 w 3848737"/>
              <a:gd name="connsiteY69" fmla="*/ 393200 h 1780040"/>
              <a:gd name="connsiteX70" fmla="*/ 2979420 w 3848737"/>
              <a:gd name="connsiteY70" fmla="*/ 431300 h 1780040"/>
              <a:gd name="connsiteX71" fmla="*/ 3017520 w 3848737"/>
              <a:gd name="connsiteY71" fmla="*/ 507500 h 1780040"/>
              <a:gd name="connsiteX72" fmla="*/ 3017520 w 3848737"/>
              <a:gd name="connsiteY72" fmla="*/ 507500 h 1780040"/>
              <a:gd name="connsiteX73" fmla="*/ 3025140 w 3848737"/>
              <a:gd name="connsiteY73" fmla="*/ 530360 h 1780040"/>
              <a:gd name="connsiteX74" fmla="*/ 3063240 w 3848737"/>
              <a:gd name="connsiteY74" fmla="*/ 583700 h 1780040"/>
              <a:gd name="connsiteX75" fmla="*/ 3078480 w 3848737"/>
              <a:gd name="connsiteY75" fmla="*/ 614180 h 1780040"/>
              <a:gd name="connsiteX76" fmla="*/ 3101340 w 3848737"/>
              <a:gd name="connsiteY76" fmla="*/ 667520 h 1780040"/>
              <a:gd name="connsiteX77" fmla="*/ 3124200 w 3848737"/>
              <a:gd name="connsiteY77" fmla="*/ 690380 h 1780040"/>
              <a:gd name="connsiteX78" fmla="*/ 3139440 w 3848737"/>
              <a:gd name="connsiteY78" fmla="*/ 713240 h 1780040"/>
              <a:gd name="connsiteX79" fmla="*/ 3147060 w 3848737"/>
              <a:gd name="connsiteY79" fmla="*/ 743720 h 1780040"/>
              <a:gd name="connsiteX80" fmla="*/ 3169920 w 3848737"/>
              <a:gd name="connsiteY80" fmla="*/ 766580 h 1780040"/>
              <a:gd name="connsiteX81" fmla="*/ 3185160 w 3848737"/>
              <a:gd name="connsiteY81" fmla="*/ 789440 h 1780040"/>
              <a:gd name="connsiteX82" fmla="*/ 3215640 w 3848737"/>
              <a:gd name="connsiteY82" fmla="*/ 835160 h 1780040"/>
              <a:gd name="connsiteX83" fmla="*/ 3230880 w 3848737"/>
              <a:gd name="connsiteY83" fmla="*/ 873260 h 1780040"/>
              <a:gd name="connsiteX84" fmla="*/ 3246120 w 3848737"/>
              <a:gd name="connsiteY84" fmla="*/ 896120 h 1780040"/>
              <a:gd name="connsiteX85" fmla="*/ 3261360 w 3848737"/>
              <a:gd name="connsiteY85" fmla="*/ 979940 h 1780040"/>
              <a:gd name="connsiteX86" fmla="*/ 3284220 w 3848737"/>
              <a:gd name="connsiteY86" fmla="*/ 995180 h 1780040"/>
              <a:gd name="connsiteX87" fmla="*/ 3291840 w 3848737"/>
              <a:gd name="connsiteY87" fmla="*/ 1025660 h 1780040"/>
              <a:gd name="connsiteX88" fmla="*/ 3307080 w 3848737"/>
              <a:gd name="connsiteY88" fmla="*/ 1101860 h 1780040"/>
              <a:gd name="connsiteX89" fmla="*/ 3322320 w 3848737"/>
              <a:gd name="connsiteY89" fmla="*/ 1124720 h 1780040"/>
              <a:gd name="connsiteX90" fmla="*/ 3352800 w 3848737"/>
              <a:gd name="connsiteY90" fmla="*/ 1193300 h 1780040"/>
              <a:gd name="connsiteX91" fmla="*/ 3390900 w 3848737"/>
              <a:gd name="connsiteY91" fmla="*/ 1239020 h 1780040"/>
              <a:gd name="connsiteX92" fmla="*/ 3406140 w 3848737"/>
              <a:gd name="connsiteY92" fmla="*/ 1269500 h 1780040"/>
              <a:gd name="connsiteX93" fmla="*/ 3451860 w 3848737"/>
              <a:gd name="connsiteY93" fmla="*/ 1307600 h 1780040"/>
              <a:gd name="connsiteX94" fmla="*/ 3474720 w 3848737"/>
              <a:gd name="connsiteY94" fmla="*/ 1338080 h 1780040"/>
              <a:gd name="connsiteX95" fmla="*/ 3482340 w 3848737"/>
              <a:gd name="connsiteY95" fmla="*/ 1360940 h 1780040"/>
              <a:gd name="connsiteX96" fmla="*/ 3505200 w 3848737"/>
              <a:gd name="connsiteY96" fmla="*/ 1383800 h 1780040"/>
              <a:gd name="connsiteX97" fmla="*/ 3550920 w 3848737"/>
              <a:gd name="connsiteY97" fmla="*/ 1429520 h 1780040"/>
              <a:gd name="connsiteX98" fmla="*/ 3589020 w 3848737"/>
              <a:gd name="connsiteY98" fmla="*/ 1475240 h 1780040"/>
              <a:gd name="connsiteX99" fmla="*/ 3611880 w 3848737"/>
              <a:gd name="connsiteY99" fmla="*/ 1498100 h 1780040"/>
              <a:gd name="connsiteX100" fmla="*/ 3642360 w 3848737"/>
              <a:gd name="connsiteY100" fmla="*/ 1559060 h 1780040"/>
              <a:gd name="connsiteX101" fmla="*/ 3688080 w 3848737"/>
              <a:gd name="connsiteY101" fmla="*/ 1604780 h 1780040"/>
              <a:gd name="connsiteX102" fmla="*/ 3741420 w 3848737"/>
              <a:gd name="connsiteY102" fmla="*/ 1665740 h 1780040"/>
              <a:gd name="connsiteX103" fmla="*/ 3787140 w 3848737"/>
              <a:gd name="connsiteY103" fmla="*/ 1703840 h 1780040"/>
              <a:gd name="connsiteX104" fmla="*/ 3848100 w 3848737"/>
              <a:gd name="connsiteY104" fmla="*/ 1780040 h 1780040"/>
              <a:gd name="connsiteX105" fmla="*/ 3817620 w 3848737"/>
              <a:gd name="connsiteY105" fmla="*/ 1726700 h 1780040"/>
              <a:gd name="connsiteX106" fmla="*/ 3779520 w 3848737"/>
              <a:gd name="connsiteY106" fmla="*/ 1703840 h 1780040"/>
              <a:gd name="connsiteX107" fmla="*/ 3726180 w 3848737"/>
              <a:gd name="connsiteY107" fmla="*/ 1680980 h 1780040"/>
              <a:gd name="connsiteX108" fmla="*/ 3672840 w 3848737"/>
              <a:gd name="connsiteY108" fmla="*/ 1635260 h 1780040"/>
              <a:gd name="connsiteX109" fmla="*/ 3665220 w 3848737"/>
              <a:gd name="connsiteY109" fmla="*/ 1612400 h 17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848737" h="1780040">
                <a:moveTo>
                  <a:pt x="0" y="1383800"/>
                </a:moveTo>
                <a:cubicBezTo>
                  <a:pt x="63500" y="1378720"/>
                  <a:pt x="127437" y="1377569"/>
                  <a:pt x="190500" y="1368560"/>
                </a:cubicBezTo>
                <a:cubicBezTo>
                  <a:pt x="216752" y="1364810"/>
                  <a:pt x="240650" y="1350662"/>
                  <a:pt x="266700" y="1345700"/>
                </a:cubicBezTo>
                <a:cubicBezTo>
                  <a:pt x="294260" y="1340451"/>
                  <a:pt x="322516" y="1339777"/>
                  <a:pt x="350520" y="1338080"/>
                </a:cubicBezTo>
                <a:cubicBezTo>
                  <a:pt x="406355" y="1334696"/>
                  <a:pt x="462296" y="1333325"/>
                  <a:pt x="518160" y="1330460"/>
                </a:cubicBezTo>
                <a:lnTo>
                  <a:pt x="647700" y="1322840"/>
                </a:lnTo>
                <a:cubicBezTo>
                  <a:pt x="655320" y="1320300"/>
                  <a:pt x="663177" y="1318384"/>
                  <a:pt x="670560" y="1315220"/>
                </a:cubicBezTo>
                <a:cubicBezTo>
                  <a:pt x="681001" y="1310745"/>
                  <a:pt x="690081" y="1302969"/>
                  <a:pt x="701040" y="1299980"/>
                </a:cubicBezTo>
                <a:cubicBezTo>
                  <a:pt x="718368" y="1295254"/>
                  <a:pt x="736600" y="1294900"/>
                  <a:pt x="754380" y="1292360"/>
                </a:cubicBezTo>
                <a:cubicBezTo>
                  <a:pt x="833674" y="1244783"/>
                  <a:pt x="751645" y="1288192"/>
                  <a:pt x="830580" y="1261880"/>
                </a:cubicBezTo>
                <a:cubicBezTo>
                  <a:pt x="918413" y="1232602"/>
                  <a:pt x="779414" y="1256846"/>
                  <a:pt x="922020" y="1239020"/>
                </a:cubicBezTo>
                <a:cubicBezTo>
                  <a:pt x="991383" y="1215899"/>
                  <a:pt x="881832" y="1251366"/>
                  <a:pt x="982980" y="1223780"/>
                </a:cubicBezTo>
                <a:cubicBezTo>
                  <a:pt x="998478" y="1219553"/>
                  <a:pt x="1013460" y="1213620"/>
                  <a:pt x="1028700" y="1208540"/>
                </a:cubicBezTo>
                <a:lnTo>
                  <a:pt x="1051560" y="1200920"/>
                </a:lnTo>
                <a:cubicBezTo>
                  <a:pt x="1059180" y="1195840"/>
                  <a:pt x="1067385" y="1191543"/>
                  <a:pt x="1074420" y="1185680"/>
                </a:cubicBezTo>
                <a:cubicBezTo>
                  <a:pt x="1082699" y="1178781"/>
                  <a:pt x="1087641" y="1167639"/>
                  <a:pt x="1097280" y="1162820"/>
                </a:cubicBezTo>
                <a:cubicBezTo>
                  <a:pt x="1108864" y="1157028"/>
                  <a:pt x="1122680" y="1157740"/>
                  <a:pt x="1135380" y="1155200"/>
                </a:cubicBezTo>
                <a:cubicBezTo>
                  <a:pt x="1143000" y="1150120"/>
                  <a:pt x="1149665" y="1143176"/>
                  <a:pt x="1158240" y="1139960"/>
                </a:cubicBezTo>
                <a:cubicBezTo>
                  <a:pt x="1170367" y="1135412"/>
                  <a:pt x="1183697" y="1135150"/>
                  <a:pt x="1196340" y="1132340"/>
                </a:cubicBezTo>
                <a:cubicBezTo>
                  <a:pt x="1264874" y="1117110"/>
                  <a:pt x="1193675" y="1132374"/>
                  <a:pt x="1249680" y="1117100"/>
                </a:cubicBezTo>
                <a:cubicBezTo>
                  <a:pt x="1269887" y="1111589"/>
                  <a:pt x="1310640" y="1101860"/>
                  <a:pt x="1310640" y="1101860"/>
                </a:cubicBezTo>
                <a:cubicBezTo>
                  <a:pt x="1318260" y="1096780"/>
                  <a:pt x="1324812" y="1089516"/>
                  <a:pt x="1333500" y="1086620"/>
                </a:cubicBezTo>
                <a:cubicBezTo>
                  <a:pt x="1348157" y="1081734"/>
                  <a:pt x="1364138" y="1082352"/>
                  <a:pt x="1379220" y="1079000"/>
                </a:cubicBezTo>
                <a:cubicBezTo>
                  <a:pt x="1387061" y="1077258"/>
                  <a:pt x="1394460" y="1073920"/>
                  <a:pt x="1402080" y="1071380"/>
                </a:cubicBezTo>
                <a:cubicBezTo>
                  <a:pt x="1409700" y="1066300"/>
                  <a:pt x="1416749" y="1060236"/>
                  <a:pt x="1424940" y="1056140"/>
                </a:cubicBezTo>
                <a:cubicBezTo>
                  <a:pt x="1435872" y="1050674"/>
                  <a:pt x="1468514" y="1043341"/>
                  <a:pt x="1478280" y="1040900"/>
                </a:cubicBezTo>
                <a:cubicBezTo>
                  <a:pt x="1511755" y="1015794"/>
                  <a:pt x="1511671" y="1013017"/>
                  <a:pt x="1554480" y="995180"/>
                </a:cubicBezTo>
                <a:cubicBezTo>
                  <a:pt x="1569309" y="989001"/>
                  <a:pt x="1600200" y="979940"/>
                  <a:pt x="1600200" y="979940"/>
                </a:cubicBezTo>
                <a:cubicBezTo>
                  <a:pt x="1607820" y="974860"/>
                  <a:pt x="1614869" y="968796"/>
                  <a:pt x="1623060" y="964700"/>
                </a:cubicBezTo>
                <a:cubicBezTo>
                  <a:pt x="1630244" y="961108"/>
                  <a:pt x="1638537" y="960244"/>
                  <a:pt x="1645920" y="957080"/>
                </a:cubicBezTo>
                <a:cubicBezTo>
                  <a:pt x="1656361" y="952605"/>
                  <a:pt x="1666470" y="947357"/>
                  <a:pt x="1676400" y="941840"/>
                </a:cubicBezTo>
                <a:cubicBezTo>
                  <a:pt x="1689347" y="934647"/>
                  <a:pt x="1700966" y="924995"/>
                  <a:pt x="1714500" y="918980"/>
                </a:cubicBezTo>
                <a:cubicBezTo>
                  <a:pt x="1724070" y="914727"/>
                  <a:pt x="1735174" y="915037"/>
                  <a:pt x="1744980" y="911360"/>
                </a:cubicBezTo>
                <a:cubicBezTo>
                  <a:pt x="1778474" y="898800"/>
                  <a:pt x="1770183" y="896958"/>
                  <a:pt x="1798320" y="880880"/>
                </a:cubicBezTo>
                <a:cubicBezTo>
                  <a:pt x="1808183" y="875244"/>
                  <a:pt x="1819557" y="872242"/>
                  <a:pt x="1828800" y="865640"/>
                </a:cubicBezTo>
                <a:cubicBezTo>
                  <a:pt x="1887883" y="823438"/>
                  <a:pt x="1810933" y="861457"/>
                  <a:pt x="1882140" y="819920"/>
                </a:cubicBezTo>
                <a:cubicBezTo>
                  <a:pt x="1901764" y="808473"/>
                  <a:pt x="1922780" y="799600"/>
                  <a:pt x="1943100" y="789440"/>
                </a:cubicBezTo>
                <a:cubicBezTo>
                  <a:pt x="2002186" y="759897"/>
                  <a:pt x="1931361" y="785733"/>
                  <a:pt x="1988820" y="766580"/>
                </a:cubicBezTo>
                <a:cubicBezTo>
                  <a:pt x="2045577" y="728742"/>
                  <a:pt x="1975868" y="777373"/>
                  <a:pt x="2034540" y="728480"/>
                </a:cubicBezTo>
                <a:cubicBezTo>
                  <a:pt x="2041575" y="722617"/>
                  <a:pt x="2049780" y="718320"/>
                  <a:pt x="2057400" y="713240"/>
                </a:cubicBezTo>
                <a:cubicBezTo>
                  <a:pt x="2062480" y="705620"/>
                  <a:pt x="2065489" y="696101"/>
                  <a:pt x="2072640" y="690380"/>
                </a:cubicBezTo>
                <a:cubicBezTo>
                  <a:pt x="2078912" y="685362"/>
                  <a:pt x="2088316" y="686352"/>
                  <a:pt x="2095500" y="682760"/>
                </a:cubicBezTo>
                <a:cubicBezTo>
                  <a:pt x="2103691" y="678664"/>
                  <a:pt x="2111468" y="673551"/>
                  <a:pt x="2118360" y="667520"/>
                </a:cubicBezTo>
                <a:cubicBezTo>
                  <a:pt x="2131877" y="655693"/>
                  <a:pt x="2142943" y="641247"/>
                  <a:pt x="2156460" y="629420"/>
                </a:cubicBezTo>
                <a:cubicBezTo>
                  <a:pt x="2170821" y="616854"/>
                  <a:pt x="2193394" y="607143"/>
                  <a:pt x="2209800" y="598940"/>
                </a:cubicBezTo>
                <a:cubicBezTo>
                  <a:pt x="2217420" y="588780"/>
                  <a:pt x="2224395" y="578103"/>
                  <a:pt x="2232660" y="568460"/>
                </a:cubicBezTo>
                <a:cubicBezTo>
                  <a:pt x="2239673" y="560278"/>
                  <a:pt x="2248621" y="553879"/>
                  <a:pt x="2255520" y="545600"/>
                </a:cubicBezTo>
                <a:cubicBezTo>
                  <a:pt x="2261383" y="538565"/>
                  <a:pt x="2264676" y="529585"/>
                  <a:pt x="2270760" y="522740"/>
                </a:cubicBezTo>
                <a:cubicBezTo>
                  <a:pt x="2285079" y="506631"/>
                  <a:pt x="2301240" y="492260"/>
                  <a:pt x="2316480" y="477020"/>
                </a:cubicBezTo>
                <a:lnTo>
                  <a:pt x="2339340" y="454160"/>
                </a:lnTo>
                <a:cubicBezTo>
                  <a:pt x="2346977" y="431249"/>
                  <a:pt x="2345787" y="428135"/>
                  <a:pt x="2362200" y="408440"/>
                </a:cubicBezTo>
                <a:cubicBezTo>
                  <a:pt x="2369099" y="400161"/>
                  <a:pt x="2378796" y="394349"/>
                  <a:pt x="2385060" y="385580"/>
                </a:cubicBezTo>
                <a:cubicBezTo>
                  <a:pt x="2439224" y="309750"/>
                  <a:pt x="2351160" y="404240"/>
                  <a:pt x="2430780" y="324620"/>
                </a:cubicBezTo>
                <a:cubicBezTo>
                  <a:pt x="2438663" y="300971"/>
                  <a:pt x="2439516" y="294820"/>
                  <a:pt x="2453640" y="271280"/>
                </a:cubicBezTo>
                <a:cubicBezTo>
                  <a:pt x="2463064" y="255574"/>
                  <a:pt x="2473960" y="240800"/>
                  <a:pt x="2484120" y="225560"/>
                </a:cubicBezTo>
                <a:cubicBezTo>
                  <a:pt x="2490098" y="216594"/>
                  <a:pt x="2499360" y="210320"/>
                  <a:pt x="2506980" y="202700"/>
                </a:cubicBezTo>
                <a:cubicBezTo>
                  <a:pt x="2524988" y="130667"/>
                  <a:pt x="2497723" y="217511"/>
                  <a:pt x="2545080" y="141740"/>
                </a:cubicBezTo>
                <a:cubicBezTo>
                  <a:pt x="2550631" y="132859"/>
                  <a:pt x="2548016" y="120627"/>
                  <a:pt x="2552700" y="111260"/>
                </a:cubicBezTo>
                <a:cubicBezTo>
                  <a:pt x="2574925" y="66810"/>
                  <a:pt x="2574608" y="71255"/>
                  <a:pt x="2606040" y="50300"/>
                </a:cubicBezTo>
                <a:cubicBezTo>
                  <a:pt x="2636271" y="-10163"/>
                  <a:pt x="2626514" y="-13995"/>
                  <a:pt x="2750820" y="27440"/>
                </a:cubicBezTo>
                <a:cubicBezTo>
                  <a:pt x="2768196" y="33232"/>
                  <a:pt x="2771140" y="57920"/>
                  <a:pt x="2781300" y="73160"/>
                </a:cubicBezTo>
                <a:cubicBezTo>
                  <a:pt x="2848956" y="174644"/>
                  <a:pt x="2751580" y="24236"/>
                  <a:pt x="2804160" y="118880"/>
                </a:cubicBezTo>
                <a:cubicBezTo>
                  <a:pt x="2813055" y="134891"/>
                  <a:pt x="2824480" y="149360"/>
                  <a:pt x="2834640" y="164600"/>
                </a:cubicBezTo>
                <a:lnTo>
                  <a:pt x="2849880" y="187460"/>
                </a:lnTo>
                <a:cubicBezTo>
                  <a:pt x="2856181" y="196911"/>
                  <a:pt x="2859484" y="208077"/>
                  <a:pt x="2865120" y="217940"/>
                </a:cubicBezTo>
                <a:cubicBezTo>
                  <a:pt x="2869664" y="225891"/>
                  <a:pt x="2876264" y="232609"/>
                  <a:pt x="2880360" y="240800"/>
                </a:cubicBezTo>
                <a:cubicBezTo>
                  <a:pt x="2883952" y="247984"/>
                  <a:pt x="2883995" y="256686"/>
                  <a:pt x="2887980" y="263660"/>
                </a:cubicBezTo>
                <a:cubicBezTo>
                  <a:pt x="2894281" y="274687"/>
                  <a:pt x="2903220" y="283980"/>
                  <a:pt x="2910840" y="294140"/>
                </a:cubicBezTo>
                <a:lnTo>
                  <a:pt x="2933700" y="362720"/>
                </a:lnTo>
                <a:cubicBezTo>
                  <a:pt x="2937716" y="374768"/>
                  <a:pt x="2949515" y="382633"/>
                  <a:pt x="2956560" y="393200"/>
                </a:cubicBezTo>
                <a:cubicBezTo>
                  <a:pt x="2964775" y="405523"/>
                  <a:pt x="2971800" y="418600"/>
                  <a:pt x="2979420" y="431300"/>
                </a:cubicBezTo>
                <a:cubicBezTo>
                  <a:pt x="2991482" y="479549"/>
                  <a:pt x="2981231" y="453066"/>
                  <a:pt x="3017520" y="507500"/>
                </a:cubicBezTo>
                <a:lnTo>
                  <a:pt x="3017520" y="507500"/>
                </a:lnTo>
                <a:cubicBezTo>
                  <a:pt x="3020060" y="515120"/>
                  <a:pt x="3021548" y="523176"/>
                  <a:pt x="3025140" y="530360"/>
                </a:cubicBezTo>
                <a:cubicBezTo>
                  <a:pt x="3033200" y="546480"/>
                  <a:pt x="3054611" y="569894"/>
                  <a:pt x="3063240" y="583700"/>
                </a:cubicBezTo>
                <a:cubicBezTo>
                  <a:pt x="3069260" y="593333"/>
                  <a:pt x="3074005" y="603739"/>
                  <a:pt x="3078480" y="614180"/>
                </a:cubicBezTo>
                <a:cubicBezTo>
                  <a:pt x="3089140" y="639054"/>
                  <a:pt x="3083288" y="642248"/>
                  <a:pt x="3101340" y="667520"/>
                </a:cubicBezTo>
                <a:cubicBezTo>
                  <a:pt x="3107604" y="676289"/>
                  <a:pt x="3117301" y="682101"/>
                  <a:pt x="3124200" y="690380"/>
                </a:cubicBezTo>
                <a:cubicBezTo>
                  <a:pt x="3130063" y="697415"/>
                  <a:pt x="3134360" y="705620"/>
                  <a:pt x="3139440" y="713240"/>
                </a:cubicBezTo>
                <a:cubicBezTo>
                  <a:pt x="3141980" y="723400"/>
                  <a:pt x="3141864" y="734627"/>
                  <a:pt x="3147060" y="743720"/>
                </a:cubicBezTo>
                <a:cubicBezTo>
                  <a:pt x="3152407" y="753076"/>
                  <a:pt x="3163021" y="758301"/>
                  <a:pt x="3169920" y="766580"/>
                </a:cubicBezTo>
                <a:cubicBezTo>
                  <a:pt x="3175783" y="773615"/>
                  <a:pt x="3181064" y="781249"/>
                  <a:pt x="3185160" y="789440"/>
                </a:cubicBezTo>
                <a:cubicBezTo>
                  <a:pt x="3207216" y="833551"/>
                  <a:pt x="3172305" y="791825"/>
                  <a:pt x="3215640" y="835160"/>
                </a:cubicBezTo>
                <a:cubicBezTo>
                  <a:pt x="3220720" y="847860"/>
                  <a:pt x="3224763" y="861026"/>
                  <a:pt x="3230880" y="873260"/>
                </a:cubicBezTo>
                <a:cubicBezTo>
                  <a:pt x="3234976" y="881451"/>
                  <a:pt x="3243224" y="887432"/>
                  <a:pt x="3246120" y="896120"/>
                </a:cubicBezTo>
                <a:cubicBezTo>
                  <a:pt x="3246235" y="896465"/>
                  <a:pt x="3258786" y="975436"/>
                  <a:pt x="3261360" y="979940"/>
                </a:cubicBezTo>
                <a:cubicBezTo>
                  <a:pt x="3265904" y="987891"/>
                  <a:pt x="3276600" y="990100"/>
                  <a:pt x="3284220" y="995180"/>
                </a:cubicBezTo>
                <a:cubicBezTo>
                  <a:pt x="3286760" y="1005340"/>
                  <a:pt x="3289967" y="1015356"/>
                  <a:pt x="3291840" y="1025660"/>
                </a:cubicBezTo>
                <a:cubicBezTo>
                  <a:pt x="3295852" y="1047724"/>
                  <a:pt x="3295902" y="1079504"/>
                  <a:pt x="3307080" y="1101860"/>
                </a:cubicBezTo>
                <a:cubicBezTo>
                  <a:pt x="3311176" y="1110051"/>
                  <a:pt x="3318224" y="1116529"/>
                  <a:pt x="3322320" y="1124720"/>
                </a:cubicBezTo>
                <a:cubicBezTo>
                  <a:pt x="3354979" y="1190037"/>
                  <a:pt x="3320481" y="1136741"/>
                  <a:pt x="3352800" y="1193300"/>
                </a:cubicBezTo>
                <a:cubicBezTo>
                  <a:pt x="3387354" y="1253770"/>
                  <a:pt x="3345871" y="1175979"/>
                  <a:pt x="3390900" y="1239020"/>
                </a:cubicBezTo>
                <a:cubicBezTo>
                  <a:pt x="3397502" y="1248263"/>
                  <a:pt x="3399538" y="1260257"/>
                  <a:pt x="3406140" y="1269500"/>
                </a:cubicBezTo>
                <a:cubicBezTo>
                  <a:pt x="3419474" y="1288168"/>
                  <a:pt x="3433632" y="1295448"/>
                  <a:pt x="3451860" y="1307600"/>
                </a:cubicBezTo>
                <a:cubicBezTo>
                  <a:pt x="3459480" y="1317760"/>
                  <a:pt x="3468419" y="1327053"/>
                  <a:pt x="3474720" y="1338080"/>
                </a:cubicBezTo>
                <a:cubicBezTo>
                  <a:pt x="3478705" y="1345054"/>
                  <a:pt x="3477885" y="1354257"/>
                  <a:pt x="3482340" y="1360940"/>
                </a:cubicBezTo>
                <a:cubicBezTo>
                  <a:pt x="3488318" y="1369906"/>
                  <a:pt x="3498301" y="1375521"/>
                  <a:pt x="3505200" y="1383800"/>
                </a:cubicBezTo>
                <a:cubicBezTo>
                  <a:pt x="3555503" y="1444164"/>
                  <a:pt x="3474259" y="1363810"/>
                  <a:pt x="3550920" y="1429520"/>
                </a:cubicBezTo>
                <a:cubicBezTo>
                  <a:pt x="3589878" y="1462913"/>
                  <a:pt x="3559625" y="1439966"/>
                  <a:pt x="3589020" y="1475240"/>
                </a:cubicBezTo>
                <a:cubicBezTo>
                  <a:pt x="3595919" y="1483519"/>
                  <a:pt x="3604260" y="1490480"/>
                  <a:pt x="3611880" y="1498100"/>
                </a:cubicBezTo>
                <a:cubicBezTo>
                  <a:pt x="3620524" y="1524032"/>
                  <a:pt x="3622116" y="1534317"/>
                  <a:pt x="3642360" y="1559060"/>
                </a:cubicBezTo>
                <a:cubicBezTo>
                  <a:pt x="3656008" y="1575741"/>
                  <a:pt x="3673414" y="1588986"/>
                  <a:pt x="3688080" y="1604780"/>
                </a:cubicBezTo>
                <a:cubicBezTo>
                  <a:pt x="3706453" y="1624566"/>
                  <a:pt x="3722328" y="1646648"/>
                  <a:pt x="3741420" y="1665740"/>
                </a:cubicBezTo>
                <a:cubicBezTo>
                  <a:pt x="3755448" y="1679768"/>
                  <a:pt x="3773795" y="1689161"/>
                  <a:pt x="3787140" y="1703840"/>
                </a:cubicBezTo>
                <a:cubicBezTo>
                  <a:pt x="3789241" y="1706151"/>
                  <a:pt x="3833183" y="1780040"/>
                  <a:pt x="3848100" y="1780040"/>
                </a:cubicBezTo>
                <a:cubicBezTo>
                  <a:pt x="3853842" y="1780040"/>
                  <a:pt x="3818943" y="1727834"/>
                  <a:pt x="3817620" y="1726700"/>
                </a:cubicBezTo>
                <a:cubicBezTo>
                  <a:pt x="3806375" y="1717061"/>
                  <a:pt x="3792079" y="1711690"/>
                  <a:pt x="3779520" y="1703840"/>
                </a:cubicBezTo>
                <a:cubicBezTo>
                  <a:pt x="3744438" y="1681914"/>
                  <a:pt x="3769556" y="1691824"/>
                  <a:pt x="3726180" y="1680980"/>
                </a:cubicBezTo>
                <a:cubicBezTo>
                  <a:pt x="3704213" y="1666335"/>
                  <a:pt x="3689638" y="1658777"/>
                  <a:pt x="3672840" y="1635260"/>
                </a:cubicBezTo>
                <a:cubicBezTo>
                  <a:pt x="3668171" y="1628724"/>
                  <a:pt x="3665220" y="1612400"/>
                  <a:pt x="3665220" y="1612400"/>
                </a:cubicBezTo>
              </a:path>
            </a:pathLst>
          </a:cu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3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5820</TotalTime>
  <Words>1493</Words>
  <Application>Microsoft Office PowerPoint</Application>
  <PresentationFormat>화면 슬라이드 쇼(4:3)</PresentationFormat>
  <Paragraphs>253</Paragraphs>
  <Slides>29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슬라이드 1</vt:lpstr>
      <vt:lpstr>목   차</vt:lpstr>
      <vt:lpstr>슬라이드 3</vt:lpstr>
      <vt:lpstr>슬라이드 4</vt:lpstr>
      <vt:lpstr>슬라이드 5</vt:lpstr>
      <vt:lpstr>슬라이드 6</vt:lpstr>
      <vt:lpstr>고려사항(1)</vt:lpstr>
      <vt:lpstr> 추정예산금액 산정시  OA 저널 평균 APC 적용관련</vt:lpstr>
      <vt:lpstr>슬라이드 9</vt:lpstr>
      <vt:lpstr>OA저널 APC  평균, 표준편차, 최저, 최고 금액 현황</vt:lpstr>
      <vt:lpstr>주제분야별 전체 APC 지출 금액 차이(1)</vt:lpstr>
      <vt:lpstr>주제분야별 전체 APC 지출 금액 차이(2)</vt:lpstr>
      <vt:lpstr>Impact Factor Category별 평균 APC</vt:lpstr>
      <vt:lpstr>구독료기반 출판사, Paid OA Option에서 저자에게 부가한 APC와 비교시 차액발생</vt:lpstr>
      <vt:lpstr>시사점</vt:lpstr>
      <vt:lpstr>슬라이드 16</vt:lpstr>
      <vt:lpstr>저자 APC 해결 방식의 이해</vt:lpstr>
      <vt:lpstr>국가별  연구지원기관의 OA 추진 정책 차이 이해</vt:lpstr>
      <vt:lpstr>APC 방식의 영국 사례로부터 배움(1) </vt:lpstr>
      <vt:lpstr>APC 방식의 영국 사례로부터 배움(2) </vt:lpstr>
      <vt:lpstr>APC 방식의 영국 사례로부터 배움(3) </vt:lpstr>
      <vt:lpstr>국내 연구지원기관의   학술지 논문에 대한 규정 내용</vt:lpstr>
      <vt:lpstr>시사점 </vt:lpstr>
      <vt:lpstr>슬라이드 24</vt:lpstr>
      <vt:lpstr>연구지원기금으로 생산된  국내 발간 학술지 논문의 오픈액세스 추진 필요</vt:lpstr>
      <vt:lpstr>국내 OA 학술지 활성화를 위한  저작권 문제 해결 필요(1) </vt:lpstr>
      <vt:lpstr>국내 OA 학술지 활성화를 위한  저작권 문제 해결 필요(2) </vt:lpstr>
      <vt:lpstr>슬라이드 28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국내 오픈 액세스 저널의 이용활성화를 위한 저작권 및 라이선스 관리 방안 제안</dc:title>
  <dc:creator>gyuhwankim</dc:creator>
  <cp:lastModifiedBy>win7</cp:lastModifiedBy>
  <cp:revision>441</cp:revision>
  <cp:lastPrinted>2013-04-09T01:13:09Z</cp:lastPrinted>
  <dcterms:created xsi:type="dcterms:W3CDTF">2013-03-31T13:09:18Z</dcterms:created>
  <dcterms:modified xsi:type="dcterms:W3CDTF">2016-03-09T00:43:55Z</dcterms:modified>
</cp:coreProperties>
</file>